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4"/>
    <p:sldMasterId id="2147483708" r:id="rId5"/>
    <p:sldMasterId id="2147483719" r:id="rId6"/>
  </p:sldMasterIdLst>
  <p:notesMasterIdLst>
    <p:notesMasterId r:id="rId43"/>
  </p:notesMasterIdLst>
  <p:sldIdLst>
    <p:sldId id="685" r:id="rId7"/>
    <p:sldId id="686" r:id="rId8"/>
    <p:sldId id="695" r:id="rId9"/>
    <p:sldId id="696" r:id="rId10"/>
    <p:sldId id="744" r:id="rId11"/>
    <p:sldId id="698" r:id="rId12"/>
    <p:sldId id="745" r:id="rId13"/>
    <p:sldId id="747" r:id="rId14"/>
    <p:sldId id="749" r:id="rId15"/>
    <p:sldId id="704" r:id="rId16"/>
    <p:sldId id="750" r:id="rId17"/>
    <p:sldId id="752" r:id="rId18"/>
    <p:sldId id="751" r:id="rId19"/>
    <p:sldId id="753" r:id="rId20"/>
    <p:sldId id="730" r:id="rId21"/>
    <p:sldId id="755" r:id="rId22"/>
    <p:sldId id="756" r:id="rId23"/>
    <p:sldId id="757" r:id="rId24"/>
    <p:sldId id="734" r:id="rId25"/>
    <p:sldId id="758" r:id="rId26"/>
    <p:sldId id="759" r:id="rId27"/>
    <p:sldId id="739" r:id="rId28"/>
    <p:sldId id="760" r:id="rId29"/>
    <p:sldId id="697" r:id="rId30"/>
    <p:sldId id="754" r:id="rId31"/>
    <p:sldId id="761" r:id="rId32"/>
    <p:sldId id="763" r:id="rId33"/>
    <p:sldId id="764" r:id="rId34"/>
    <p:sldId id="768" r:id="rId35"/>
    <p:sldId id="767" r:id="rId36"/>
    <p:sldId id="766" r:id="rId37"/>
    <p:sldId id="765" r:id="rId38"/>
    <p:sldId id="769" r:id="rId39"/>
    <p:sldId id="770" r:id="rId40"/>
    <p:sldId id="771" r:id="rId41"/>
    <p:sldId id="762"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0" autoAdjust="0"/>
    <p:restoredTop sz="87046" autoAdjust="0"/>
  </p:normalViewPr>
  <p:slideViewPr>
    <p:cSldViewPr snapToGrid="0">
      <p:cViewPr>
        <p:scale>
          <a:sx n="66" d="100"/>
          <a:sy n="66" d="100"/>
        </p:scale>
        <p:origin x="948" y="333"/>
      </p:cViewPr>
      <p:guideLst>
        <p:guide orient="horz" pos="2160"/>
        <p:guide pos="3840"/>
      </p:guideLst>
    </p:cSldViewPr>
  </p:slideViewPr>
  <p:outlineViewPr>
    <p:cViewPr>
      <p:scale>
        <a:sx n="33" d="100"/>
        <a:sy n="33" d="100"/>
      </p:scale>
      <p:origin x="0" y="1229"/>
    </p:cViewPr>
  </p:outlineViewPr>
  <p:notesTextViewPr>
    <p:cViewPr>
      <p:scale>
        <a:sx n="1" d="1"/>
        <a:sy n="1" d="1"/>
      </p:scale>
      <p:origin x="0" y="0"/>
    </p:cViewPr>
  </p:notesTextViewPr>
  <p:sorterViewPr>
    <p:cViewPr varScale="1">
      <p:scale>
        <a:sx n="1" d="1"/>
        <a:sy n="1" d="1"/>
      </p:scale>
      <p:origin x="0" y="-12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7/24/2019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9AF4482-2A64-40B2-A4C4-995916F4A14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7062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52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13427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9788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8640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9829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6AFDA-773C-4550-926C-4C5A895F5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98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4890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49168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1905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9AF4482-2A64-40B2-A4C4-995916F4A14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6323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9AF4482-2A64-40B2-A4C4-995916F4A14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39505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58744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6158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4278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2059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1226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0091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9AF4482-2A64-40B2-A4C4-995916F4A14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6583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034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4891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9230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5486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2804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altLang="en-US" dirty="0">
              <a:ea typeface="MS PGothic" charset="-128"/>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C2C997-0431-4FE3-BD78-6DD10CBE6E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6948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4652"/>
            <a:ext cx="10972800" cy="715618"/>
          </a:xfrm>
          <a:prstGeom prst="rect">
            <a:avLst/>
          </a:prstGeom>
        </p:spPr>
        <p:txBody>
          <a:bodyPr>
            <a:normAutofit/>
          </a:bodyPr>
          <a:lstStyle>
            <a:lvl1pPr>
              <a:defRPr sz="3800" b="0">
                <a:latin typeface="Calibri Light" panose="020F0302020204030204" pitchFamily="34" charset="0"/>
                <a:cs typeface="Calibri Light" panose="020F0302020204030204" pitchFamily="34" charset="0"/>
              </a:defRPr>
            </a:lvl1pPr>
          </a:lstStyle>
          <a:p>
            <a:r>
              <a:rPr kumimoji="0" lang="en-US" dirty="0"/>
              <a:t>Click to edit Master title style</a:t>
            </a:r>
          </a:p>
        </p:txBody>
      </p:sp>
      <p:sp>
        <p:nvSpPr>
          <p:cNvPr id="5" name="Content Placeholder 2"/>
          <p:cNvSpPr>
            <a:spLocks noGrp="1"/>
          </p:cNvSpPr>
          <p:nvPr>
            <p:ph idx="1"/>
          </p:nvPr>
        </p:nvSpPr>
        <p:spPr>
          <a:xfrm>
            <a:off x="609600" y="1636296"/>
            <a:ext cx="10972800" cy="4499463"/>
          </a:xfrm>
          <a:prstGeom prst="rect">
            <a:avLst/>
          </a:prstGeom>
        </p:spPr>
        <p:txBody>
          <a:bodyPr/>
          <a:lstStyle>
            <a:lvl1pPr marL="324000" indent="-324000">
              <a:buClr>
                <a:schemeClr val="accent3">
                  <a:lumMod val="50000"/>
                </a:schemeClr>
              </a:buClr>
              <a:buSzPct val="100000"/>
              <a:buFont typeface="Arial" panose="020B0604020202020204" pitchFamily="34" charset="0"/>
              <a:buChar char="•"/>
              <a:defRPr sz="2400">
                <a:solidFill>
                  <a:schemeClr val="tx1">
                    <a:lumMod val="85000"/>
                    <a:lumOff val="15000"/>
                  </a:schemeClr>
                </a:solidFill>
              </a:defRPr>
            </a:lvl1pPr>
            <a:lvl2pPr marL="720000" indent="-324000">
              <a:buClr>
                <a:schemeClr val="accent3">
                  <a:lumMod val="50000"/>
                </a:schemeClr>
              </a:buClr>
              <a:buSzPct val="92000"/>
              <a:buFont typeface="Calibri" panose="020F0502020204030204" pitchFamily="34" charset="0"/>
              <a:buChar char="‒"/>
              <a:defRPr sz="2400">
                <a:solidFill>
                  <a:schemeClr val="tx1">
                    <a:lumMod val="85000"/>
                    <a:lumOff val="15000"/>
                  </a:schemeClr>
                </a:solidFill>
              </a:defRPr>
            </a:lvl2pPr>
            <a:lvl3pPr marL="1080000" indent="-342900">
              <a:buClr>
                <a:schemeClr val="accent3">
                  <a:lumMod val="50000"/>
                </a:schemeClr>
              </a:buClr>
              <a:buSzPct val="72000"/>
              <a:buFont typeface="Wingdings" panose="05000000000000000000" pitchFamily="2" charset="2"/>
              <a:buChar char="§"/>
              <a:defRPr sz="2400">
                <a:solidFill>
                  <a:schemeClr val="tx1">
                    <a:lumMod val="85000"/>
                    <a:lumOff val="15000"/>
                  </a:schemeClr>
                </a:solidFill>
              </a:defRPr>
            </a:lvl3pPr>
            <a:lvl4pPr marL="1440000" indent="-342900">
              <a:buClr>
                <a:schemeClr val="accent3">
                  <a:lumMod val="50000"/>
                </a:schemeClr>
              </a:buClr>
              <a:buFont typeface="Courier New" panose="02070309020205020404" pitchFamily="49" charset="0"/>
              <a:buChar char="o"/>
              <a:defRPr sz="2400">
                <a:solidFill>
                  <a:schemeClr val="tx1">
                    <a:lumMod val="85000"/>
                    <a:lumOff val="15000"/>
                  </a:schemeClr>
                </a:solidFill>
              </a:defRPr>
            </a:lvl4pPr>
            <a:lvl5pPr marL="1800000" indent="-342900">
              <a:buClr>
                <a:schemeClr val="accent3">
                  <a:lumMod val="50000"/>
                </a:schemeClr>
              </a:buClr>
              <a:buFont typeface="Wingdings" panose="05000000000000000000" pitchFamily="2" charset="2"/>
              <a:buChar char="ü"/>
              <a:defRPr sz="2400">
                <a:solidFill>
                  <a:schemeClr val="tx1">
                    <a:lumMod val="85000"/>
                    <a:lumOff val="15000"/>
                  </a:schemeClr>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Footer Placeholder 4"/>
          <p:cNvSpPr>
            <a:spLocks noGrp="1"/>
          </p:cNvSpPr>
          <p:nvPr>
            <p:ph type="ftr" sz="quarter" idx="3"/>
          </p:nvPr>
        </p:nvSpPr>
        <p:spPr>
          <a:xfrm>
            <a:off x="624419" y="6311901"/>
            <a:ext cx="9575651" cy="365125"/>
          </a:xfrm>
          <a:prstGeom prst="rect">
            <a:avLst/>
          </a:prstGeom>
          <a:noFill/>
        </p:spPr>
        <p:txBody>
          <a:bodyPr vert="horz" lIns="91440" tIns="45720" rIns="91440" bIns="45720" rtlCol="0" anchor="ctr"/>
          <a:lstStyle>
            <a:lvl1pPr algn="ctr">
              <a:defRPr sz="1600">
                <a:solidFill>
                  <a:srgbClr val="FF0000"/>
                </a:solidFill>
              </a:defRPr>
            </a:lvl1pPr>
          </a:lstStyle>
          <a:p>
            <a:r>
              <a:rPr lang="en-US" b="1" dirty="0"/>
              <a:t>CONFIDENTIAL | FOR INTERNAL USE ONLY | CONFIDENTIAL | DO NOT CIRCULATE</a:t>
            </a:r>
            <a:endParaRPr lang="en-ZA" dirty="0"/>
          </a:p>
        </p:txBody>
      </p:sp>
    </p:spTree>
    <p:extLst>
      <p:ext uri="{BB962C8B-B14F-4D97-AF65-F5344CB8AC3E}">
        <p14:creationId xmlns:p14="http://schemas.microsoft.com/office/powerpoint/2010/main" val="68362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566400" y="6356355"/>
            <a:ext cx="1016000" cy="365125"/>
          </a:xfrm>
          <a:prstGeom prst="rect">
            <a:avLst/>
          </a:prstGeom>
        </p:spPr>
        <p:txBody>
          <a:bodyPr/>
          <a:lstStyle/>
          <a:p>
            <a:pPr defTabSz="685800"/>
            <a:fld id="{401CF334-2D5C-4859-84A6-CA7E6E43FAEB}" type="slidenum">
              <a:rPr lang="en-US" smtClean="0">
                <a:solidFill>
                  <a:prstClr val="black"/>
                </a:solidFill>
              </a:rPr>
              <a:pPr defTabSz="685800"/>
              <a:t>‹#›</a:t>
            </a:fld>
            <a:endParaRPr lang="en-US" dirty="0">
              <a:solidFill>
                <a:prstClr val="black"/>
              </a:solidFill>
            </a:endParaRPr>
          </a:p>
        </p:txBody>
      </p:sp>
      <p:sp>
        <p:nvSpPr>
          <p:cNvPr id="4" name="Content Placeholder 3"/>
          <p:cNvSpPr>
            <a:spLocks noGrp="1"/>
          </p:cNvSpPr>
          <p:nvPr>
            <p:ph sz="half" idx="1"/>
          </p:nvPr>
        </p:nvSpPr>
        <p:spPr>
          <a:xfrm>
            <a:off x="4766733" y="1676400"/>
            <a:ext cx="6815667" cy="4572000"/>
          </a:xfrm>
        </p:spPr>
        <p:txBody>
          <a:bodyPr tIns="0"/>
          <a:lstStyle>
            <a:lvl1pPr>
              <a:defRPr sz="1575"/>
            </a:lvl1pPr>
            <a:lvl2pPr>
              <a:defRPr sz="1463"/>
            </a:lvl2pPr>
            <a:lvl3pPr>
              <a:defRPr sz="1350"/>
            </a:lvl3pPr>
            <a:lvl4pPr>
              <a:defRPr sz="1125"/>
            </a:lvl4pPr>
            <a:lvl5pPr>
              <a:defRPr sz="101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788"/>
            </a:lvl1pPr>
            <a:lvl2pPr indent="0" algn="l">
              <a:buNone/>
              <a:defRPr sz="675"/>
            </a:lvl2pPr>
            <a:lvl3pPr indent="0" algn="l">
              <a:buNone/>
              <a:defRPr sz="563"/>
            </a:lvl3pPr>
            <a:lvl4pPr indent="0" algn="l">
              <a:buNone/>
              <a:defRPr sz="506"/>
            </a:lvl4pPr>
            <a:lvl5pPr indent="0" algn="l">
              <a:buNone/>
              <a:defRPr sz="506"/>
            </a:lvl5pPr>
          </a:lstStyle>
          <a:p>
            <a:pPr lvl="0" eaLnBrk="1" latinLnBrk="0" hangingPunct="1"/>
            <a:r>
              <a:rPr kumimoji="0" lang="en-US"/>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1463" b="1">
                <a:ln>
                  <a:noFill/>
                </a:ln>
                <a:solidFill>
                  <a:schemeClr val="tx2"/>
                </a:solidFill>
                <a:effectLst/>
                <a:latin typeface="+mn-lt"/>
                <a:ea typeface="+mj-ea"/>
                <a:cs typeface="+mj-cs"/>
              </a:defRPr>
            </a:lvl1pPr>
          </a:lstStyle>
          <a:p>
            <a:r>
              <a:rPr kumimoji="0" lang="en-US"/>
              <a:t>Click to edit Master title style</a:t>
            </a:r>
          </a:p>
        </p:txBody>
      </p:sp>
      <p:sp>
        <p:nvSpPr>
          <p:cNvPr id="6"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237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685800"/>
            <a:endParaRPr lang="en-US" sz="1013" dirty="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685800"/>
            <a:endParaRPr lang="en-US" sz="1013" dirty="0">
              <a:solidFill>
                <a:prstClr val="white"/>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1800"/>
            </a:lvl1pPr>
          </a:lstStyle>
          <a:p>
            <a:r>
              <a:rPr kumimoji="0" lang="en-US" dirty="0"/>
              <a:t>Click icon to add picture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141"/>
              </a:spcBef>
              <a:buFontTx/>
              <a:buNone/>
              <a:defRPr sz="731"/>
            </a:lvl1pPr>
            <a:lvl2pPr>
              <a:defRPr sz="675"/>
            </a:lvl2pPr>
            <a:lvl3pPr>
              <a:defRPr sz="563"/>
            </a:lvl3pPr>
            <a:lvl4pPr>
              <a:defRPr sz="506"/>
            </a:lvl4pPr>
            <a:lvl5pPr>
              <a:defRPr sz="506"/>
            </a:lvl5pPr>
          </a:lstStyle>
          <a:p>
            <a:pPr lvl="0" eaLnBrk="1" latinLnBrk="0" hangingPunct="1"/>
            <a:r>
              <a:rPr kumimoji="0" lang="en-US"/>
              <a:t>Click to edit Master text styles</a:t>
            </a:r>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1125" b="1">
                <a:solidFill>
                  <a:schemeClr val="tx2"/>
                </a:solidFill>
                <a:latin typeface="+mn-lt"/>
              </a:defRPr>
            </a:lvl1pPr>
          </a:lstStyle>
          <a:p>
            <a:r>
              <a:rPr kumimoji="0" lang="en-US"/>
              <a:t>Click to edit Master title style</a:t>
            </a:r>
          </a:p>
        </p:txBody>
      </p:sp>
      <p:sp>
        <p:nvSpPr>
          <p:cNvPr id="7"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7342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3556000" y="6356353"/>
            <a:ext cx="4470400" cy="365125"/>
          </a:xfrm>
          <a:prstGeom prst="rect">
            <a:avLst/>
          </a:prstGeom>
        </p:spPr>
        <p:txBody>
          <a:bodyPr/>
          <a:lstStyle/>
          <a:p>
            <a:pPr defTabSz="685800"/>
            <a:r>
              <a:rPr lang="en-GB" smtClean="0">
                <a:solidFill>
                  <a:prstClr val="black"/>
                </a:solidFill>
              </a:rPr>
              <a:t>CONFIDENTIAL | FOR INTERNAL USE ONLY | CONFIDENTIAL | DO NOT CIRCULATE</a:t>
            </a:r>
            <a:endParaRPr lang="en-US" dirty="0">
              <a:solidFill>
                <a:prstClr val="black"/>
              </a:solidFill>
            </a:endParaRPr>
          </a:p>
        </p:txBody>
      </p:sp>
      <p:sp>
        <p:nvSpPr>
          <p:cNvPr id="17" name="Subtitle 16"/>
          <p:cNvSpPr>
            <a:spLocks noGrp="1"/>
          </p:cNvSpPr>
          <p:nvPr>
            <p:ph type="subTitle" idx="1"/>
          </p:nvPr>
        </p:nvSpPr>
        <p:spPr>
          <a:xfrm>
            <a:off x="711200" y="3228536"/>
            <a:ext cx="10472928"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kumimoji="0" lang="en-US"/>
              <a:t>Click to edit Master title style</a:t>
            </a:r>
            <a:endParaRPr kumimoji="0" lang="en-US" dirty="0"/>
          </a:p>
        </p:txBody>
      </p:sp>
      <p:cxnSp>
        <p:nvCxnSpPr>
          <p:cNvPr id="5" name="Straight Connector 4"/>
          <p:cNvCxnSpPr/>
          <p:nvPr/>
        </p:nvCxnSpPr>
        <p:spPr>
          <a:xfrm flipV="1">
            <a:off x="3049"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9"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30" name="Date Placeholder 29"/>
          <p:cNvSpPr>
            <a:spLocks noGrp="1"/>
          </p:cNvSpPr>
          <p:nvPr>
            <p:ph type="dt" sz="half" idx="10"/>
          </p:nvPr>
        </p:nvSpPr>
        <p:spPr>
          <a:xfrm>
            <a:off x="609600" y="6356353"/>
            <a:ext cx="2844800" cy="365125"/>
          </a:xfrm>
          <a:prstGeom prst="rect">
            <a:avLst/>
          </a:prstGeom>
        </p:spPr>
        <p:txBody>
          <a:bodyPr/>
          <a:lstStyle>
            <a:lvl1pPr>
              <a:defRPr>
                <a:solidFill>
                  <a:schemeClr val="tx1"/>
                </a:solidFill>
              </a:defRPr>
            </a:lvl1pPr>
          </a:lstStyle>
          <a:p>
            <a:endParaRPr lang="en-US" dirty="0">
              <a:solidFill>
                <a:prstClr val="black"/>
              </a:solidFill>
            </a:endParaRPr>
          </a:p>
        </p:txBody>
      </p:sp>
    </p:spTree>
    <p:extLst>
      <p:ext uri="{BB962C8B-B14F-4D97-AF65-F5344CB8AC3E}">
        <p14:creationId xmlns:p14="http://schemas.microsoft.com/office/powerpoint/2010/main" val="3162357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36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34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109538"/>
            <a:ext cx="39687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1625" y="109538"/>
            <a:ext cx="39687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93832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6585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627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8714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6793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1109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a:prstGeom prst="rect">
            <a:avLst/>
          </a:prstGeom>
        </p:spPr>
        <p:txBody>
          <a:bodyPr/>
          <a:lstStyle>
            <a:lvl1pPr>
              <a:defRPr sz="1463"/>
            </a:lvl1pPr>
            <a:lvl2pPr>
              <a:defRPr sz="1350"/>
            </a:lvl2pPr>
            <a:lvl3pPr>
              <a:defRPr sz="1125"/>
            </a:lvl3pPr>
            <a:lvl4pPr>
              <a:defRPr sz="1013"/>
            </a:lvl4pPr>
            <a:lvl5pPr>
              <a:defRPr sz="101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1463"/>
            </a:lvl1pPr>
            <a:lvl2pPr>
              <a:defRPr sz="1350"/>
            </a:lvl2pPr>
            <a:lvl3pPr>
              <a:defRPr sz="1125"/>
            </a:lvl3pPr>
            <a:lvl4pPr>
              <a:defRPr sz="1013"/>
            </a:lvl4pPr>
            <a:lvl5pPr>
              <a:defRPr sz="101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a:prstGeom prst="rect">
            <a:avLst/>
          </a:prstGeom>
        </p:spPr>
        <p:txBody>
          <a:bodyPr/>
          <a:lstStyle>
            <a:lvl1pPr>
              <a:defRPr b="1">
                <a:latin typeface="+mn-lt"/>
              </a:defRPr>
            </a:lvl1pPr>
          </a:lstStyle>
          <a:p>
            <a:r>
              <a:rPr kumimoji="0" lang="en-US"/>
              <a:t>Click to edit Master title style</a:t>
            </a:r>
          </a:p>
        </p:txBody>
      </p:sp>
      <p:sp>
        <p:nvSpPr>
          <p:cNvPr id="5" name="Date Placeholder 29"/>
          <p:cNvSpPr>
            <a:spLocks noGrp="1"/>
          </p:cNvSpPr>
          <p:nvPr>
            <p:ph type="dt" sz="half" idx="10"/>
          </p:nvPr>
        </p:nvSpPr>
        <p:spPr>
          <a:xfrm>
            <a:off x="609600" y="6356353"/>
            <a:ext cx="2844800" cy="365125"/>
          </a:xfrm>
          <a:prstGeom prst="rect">
            <a:avLst/>
          </a:prstGeom>
        </p:spPr>
        <p:txBody>
          <a:bodyPr/>
          <a:lstStyle/>
          <a:p>
            <a:endParaRPr lang="en-US" dirty="0"/>
          </a:p>
        </p:txBody>
      </p:sp>
    </p:spTree>
    <p:extLst>
      <p:ext uri="{BB962C8B-B14F-4D97-AF65-F5344CB8AC3E}">
        <p14:creationId xmlns:p14="http://schemas.microsoft.com/office/powerpoint/2010/main" val="9342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2734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438400" y="612775"/>
            <a:ext cx="7315200" cy="4114800"/>
          </a:xfrm>
        </p:spPr>
        <p:txBody>
          <a:bodyPr rtlCol="0">
            <a:normAutofit/>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1312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2927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111875"/>
            <a:ext cx="12349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0650" y="6111875"/>
            <a:ext cx="4330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4000" b="1">
                <a:solidFill>
                  <a:srgbClr val="E8303B"/>
                </a:solidFill>
                <a:latin typeface="Franklin Gothic Book" panose="020B05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3111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py_white background_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F3EDF54-9D70-4759-8C76-0A40FFBAB411}"/>
              </a:ext>
            </a:extLst>
          </p:cNvPr>
          <p:cNvSpPr txBox="1">
            <a:spLocks/>
          </p:cNvSpPr>
          <p:nvPr userDrawn="1"/>
        </p:nvSpPr>
        <p:spPr>
          <a:xfrm>
            <a:off x="623888" y="6351588"/>
            <a:ext cx="28448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fontAlgn="auto">
              <a:spcBef>
                <a:spcPts val="0"/>
              </a:spcBef>
              <a:spcAft>
                <a:spcPts val="0"/>
              </a:spcAft>
              <a:defRPr/>
            </a:pPr>
            <a:fld id="{D37F4FBF-9F9B-41D6-85B8-9F6B68907DAF}" type="slidenum">
              <a:rPr lang="en-US" sz="900" smtClean="0">
                <a:solidFill>
                  <a:srgbClr val="15406B"/>
                </a:solidFill>
                <a:cs typeface="Arial"/>
              </a:rPr>
              <a:pPr defTabSz="457189" fontAlgn="auto">
                <a:spcBef>
                  <a:spcPts val="0"/>
                </a:spcBef>
                <a:spcAft>
                  <a:spcPts val="0"/>
                </a:spcAft>
                <a:defRPr/>
              </a:pPr>
              <a:t>‹#›</a:t>
            </a:fld>
            <a:r>
              <a:rPr lang="en-US" sz="900" dirty="0">
                <a:solidFill>
                  <a:srgbClr val="15406B"/>
                </a:solidFill>
                <a:cs typeface="Arial"/>
              </a:rPr>
              <a:t>  |   Month/Year </a:t>
            </a:r>
          </a:p>
        </p:txBody>
      </p:sp>
      <p:sp>
        <p:nvSpPr>
          <p:cNvPr id="6" name="Title 1"/>
          <p:cNvSpPr>
            <a:spLocks noGrp="1"/>
          </p:cNvSpPr>
          <p:nvPr>
            <p:ph type="ctrTitle"/>
          </p:nvPr>
        </p:nvSpPr>
        <p:spPr>
          <a:xfrm>
            <a:off x="618117" y="511749"/>
            <a:ext cx="10928425" cy="606851"/>
          </a:xfrm>
          <a:prstGeom prst="rect">
            <a:avLst/>
          </a:prstGeom>
        </p:spPr>
        <p:txBody>
          <a:bodyPr/>
          <a:lstStyle>
            <a:lvl1pPr>
              <a:defRPr sz="3200" b="1">
                <a:solidFill>
                  <a:srgbClr val="15406B"/>
                </a:solidFill>
              </a:defRPr>
            </a:lvl1pPr>
          </a:lstStyle>
          <a:p>
            <a:endParaRPr lang="en-US" dirty="0"/>
          </a:p>
        </p:txBody>
      </p:sp>
      <p:sp>
        <p:nvSpPr>
          <p:cNvPr id="8" name="Content Placeholder 2"/>
          <p:cNvSpPr>
            <a:spLocks noGrp="1"/>
          </p:cNvSpPr>
          <p:nvPr>
            <p:ph idx="10"/>
          </p:nvPr>
        </p:nvSpPr>
        <p:spPr>
          <a:xfrm>
            <a:off x="618117" y="1584000"/>
            <a:ext cx="10928425" cy="4020317"/>
          </a:xfrm>
          <a:prstGeom prst="rect">
            <a:avLst/>
          </a:prstGeom>
        </p:spPr>
        <p:txBody>
          <a:bodyPr/>
          <a:lstStyle>
            <a:lvl1pPr>
              <a:defRPr sz="2400" b="1">
                <a:solidFill>
                  <a:srgbClr val="15406B"/>
                </a:solidFill>
                <a:latin typeface="Arial" charset="0"/>
                <a:ea typeface="Arial" charset="0"/>
                <a:cs typeface="Arial" charset="0"/>
              </a:defRPr>
            </a:lvl1pPr>
            <a:lvl2pPr>
              <a:defRPr sz="2400">
                <a:solidFill>
                  <a:srgbClr val="15406B"/>
                </a:solidFill>
                <a:latin typeface="Arial" charset="0"/>
                <a:ea typeface="Arial" charset="0"/>
                <a:cs typeface="Arial" charset="0"/>
              </a:defRPr>
            </a:lvl2pPr>
            <a:lvl3pPr>
              <a:defRPr sz="2400">
                <a:solidFill>
                  <a:srgbClr val="15406B"/>
                </a:solidFill>
                <a:latin typeface="Arial" charset="0"/>
                <a:ea typeface="Arial" charset="0"/>
                <a:cs typeface="Arial" charset="0"/>
              </a:defRPr>
            </a:lvl3pPr>
            <a:lvl4pPr>
              <a:defRPr sz="2400">
                <a:solidFill>
                  <a:srgbClr val="15406B"/>
                </a:solidFill>
                <a:latin typeface="Arial" charset="0"/>
                <a:ea typeface="Arial" charset="0"/>
                <a:cs typeface="Arial" charset="0"/>
              </a:defRPr>
            </a:lvl4pPr>
            <a:lvl5pPr>
              <a:defRPr sz="2400">
                <a:solidFill>
                  <a:srgbClr val="15406B"/>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27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711200" y="3228536"/>
            <a:ext cx="10472928" cy="1752600"/>
          </a:xfrm>
        </p:spPr>
        <p:txBody>
          <a:bodyPr lIns="0" rIns="18288"/>
          <a:lstStyle>
            <a:lvl1pPr marL="0" marR="25718" indent="0" algn="r">
              <a:buNone/>
              <a:defRPr>
                <a:solidFill>
                  <a:schemeClr val="tx1"/>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kumimoji="0" lang="en-US"/>
              <a:t>Click to edit Master subtitle style</a:t>
            </a:r>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150" b="1">
                <a:ln>
                  <a:noFill/>
                </a:ln>
                <a:solidFill>
                  <a:schemeClr val="tx2"/>
                </a:solidFill>
                <a:effectLst/>
                <a:latin typeface="+mj-lt"/>
                <a:ea typeface="+mj-ea"/>
                <a:cs typeface="+mj-cs"/>
              </a:defRPr>
            </a:lvl1pPr>
          </a:lstStyle>
          <a:p>
            <a:r>
              <a:rPr kumimoji="0" lang="en-US" dirty="0"/>
              <a:t>Click to edit Master title style</a:t>
            </a:r>
          </a:p>
        </p:txBody>
      </p:sp>
      <p:cxnSp>
        <p:nvCxnSpPr>
          <p:cNvPr id="5" name="Straight Connector 4"/>
          <p:cNvCxnSpPr/>
          <p:nvPr/>
        </p:nvCxnSpPr>
        <p:spPr>
          <a:xfrm flipV="1">
            <a:off x="3050"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50"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5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70000" indent="-270000">
              <a:defRPr sz="2100"/>
            </a:lvl1pPr>
            <a:lvl2pPr marL="405000" indent="-270000">
              <a:buClr>
                <a:schemeClr val="accent3">
                  <a:lumMod val="50000"/>
                </a:schemeClr>
              </a:buClr>
              <a:buFont typeface="Symbol" panose="05050102010706020507" pitchFamily="18" charset="2"/>
              <a:buChar char=""/>
              <a:defRPr sz="2100"/>
            </a:lvl2pPr>
            <a:lvl3pPr>
              <a:defRPr sz="2100"/>
            </a:lvl3pPr>
            <a:lvl4pPr>
              <a:defRPr sz="2100"/>
            </a:lvl4pPr>
            <a:lvl5pPr>
              <a:defRPr sz="21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p:txBody>
          <a:bodyPr>
            <a:normAutofit/>
          </a:bodyPr>
          <a:lstStyle>
            <a:lvl1pPr>
              <a:defRPr sz="3000" b="0">
                <a:latin typeface="+mn-lt"/>
              </a:defRPr>
            </a:lvl1pPr>
          </a:lstStyle>
          <a:p>
            <a:r>
              <a:rPr kumimoji="0" lang="en-US" dirty="0"/>
              <a:t>Click to edit Master title style</a:t>
            </a:r>
          </a:p>
        </p:txBody>
      </p:sp>
    </p:spTree>
    <p:extLst>
      <p:ext uri="{BB962C8B-B14F-4D97-AF65-F5344CB8AC3E}">
        <p14:creationId xmlns:p14="http://schemas.microsoft.com/office/powerpoint/2010/main" val="245246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1238">
                <a:solidFill>
                  <a:schemeClr val="tx1"/>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150" b="1" cap="none" baseline="0" dirty="0">
                <a:ln w="635">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34775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p:spPr>
        <p:txBody>
          <a:bodyPr/>
          <a:lstStyle>
            <a:lvl1pPr marL="154305" marR="0" indent="-154305" algn="l" defTabSz="685800" rtl="0" eaLnBrk="1" fontAlgn="auto" latinLnBrk="0" hangingPunct="1">
              <a:lnSpc>
                <a:spcPct val="100000"/>
              </a:lnSpc>
              <a:spcBef>
                <a:spcPct val="20000"/>
              </a:spcBef>
              <a:spcAft>
                <a:spcPts val="0"/>
              </a:spcAft>
              <a:buClr>
                <a:srgbClr val="B969B8"/>
              </a:buClr>
              <a:buSzPct val="95000"/>
              <a:buFont typeface="Wingdings 2"/>
              <a:buChar char=""/>
              <a:tabLst/>
              <a:defRPr sz="1463"/>
            </a:lvl1pPr>
            <a:lvl2pPr marL="360045" marR="0" indent="-138875" algn="l" defTabSz="685800" rtl="0" eaLnBrk="1" fontAlgn="auto" latinLnBrk="0" hangingPunct="1">
              <a:lnSpc>
                <a:spcPct val="100000"/>
              </a:lnSpc>
              <a:spcBef>
                <a:spcPct val="20000"/>
              </a:spcBef>
              <a:spcAft>
                <a:spcPts val="0"/>
              </a:spcAft>
              <a:buClr>
                <a:schemeClr val="accent3">
                  <a:lumMod val="50000"/>
                </a:schemeClr>
              </a:buClr>
              <a:buSzPct val="85000"/>
              <a:buFont typeface="Symbol" panose="05050102010706020507" pitchFamily="18" charset="2"/>
              <a:buChar char=""/>
              <a:tabLst/>
              <a:defRPr sz="1350"/>
            </a:lvl2pPr>
            <a:lvl3pPr marL="514350" marR="0" indent="-138875" algn="l" defTabSz="685800" rtl="0" eaLnBrk="1" fontAlgn="auto" latinLnBrk="0" hangingPunct="1">
              <a:lnSpc>
                <a:spcPct val="100000"/>
              </a:lnSpc>
              <a:spcBef>
                <a:spcPct val="20000"/>
              </a:spcBef>
              <a:spcAft>
                <a:spcPts val="0"/>
              </a:spcAft>
              <a:buClr>
                <a:srgbClr val="632E62"/>
              </a:buClr>
              <a:buSzPct val="70000"/>
              <a:buFont typeface="Wingdings 2"/>
              <a:buChar char=""/>
              <a:tabLst/>
              <a:defRPr sz="1125"/>
            </a:lvl3pPr>
            <a:lvl4pPr marL="668655" marR="0" indent="-118301" algn="l" defTabSz="685800" rtl="0" eaLnBrk="1" fontAlgn="auto" latinLnBrk="0" hangingPunct="1">
              <a:lnSpc>
                <a:spcPct val="100000"/>
              </a:lnSpc>
              <a:spcBef>
                <a:spcPct val="20000"/>
              </a:spcBef>
              <a:spcAft>
                <a:spcPts val="0"/>
              </a:spcAft>
              <a:buClr>
                <a:srgbClr val="B969B8"/>
              </a:buClr>
              <a:buSzPct val="65000"/>
              <a:buFont typeface="Wingdings 2"/>
              <a:buChar char=""/>
              <a:tabLst/>
              <a:defRPr sz="1013"/>
            </a:lvl4pPr>
            <a:lvl5pPr marL="822960" marR="0" indent="-118301" algn="l" defTabSz="685800" rtl="0" eaLnBrk="1" fontAlgn="auto" latinLnBrk="0" hangingPunct="1">
              <a:lnSpc>
                <a:spcPct val="100000"/>
              </a:lnSpc>
              <a:spcBef>
                <a:spcPct val="20000"/>
              </a:spcBef>
              <a:spcAft>
                <a:spcPts val="0"/>
              </a:spcAft>
              <a:buClr>
                <a:srgbClr val="665EB8"/>
              </a:buClr>
              <a:buSzPct val="65000"/>
              <a:buFont typeface="Wingdings 2"/>
              <a:buChar char=""/>
              <a:tabLst/>
              <a:defRPr sz="1013"/>
            </a:lvl5pPr>
          </a:lstStyle>
          <a:p>
            <a:pPr marL="154305" marR="0" lvl="0" indent="-154305" algn="l" defTabSz="685800" rtl="0" eaLnBrk="1" fontAlgn="auto" latinLnBrk="0" hangingPunct="1">
              <a:lnSpc>
                <a:spcPct val="100000"/>
              </a:lnSpc>
              <a:spcBef>
                <a:spcPct val="20000"/>
              </a:spcBef>
              <a:spcAft>
                <a:spcPts val="0"/>
              </a:spcAft>
              <a:buClr>
                <a:srgbClr val="B969B8"/>
              </a:buClr>
              <a:buSzPct val="95000"/>
              <a:buFont typeface="Wingdings 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360045" marR="0" lvl="1" indent="-138875" algn="l" defTabSz="685800" rtl="0" eaLnBrk="1" fontAlgn="auto" latinLnBrk="0" hangingPunct="1">
              <a:lnSpc>
                <a:spcPct val="100000"/>
              </a:lnSpc>
              <a:spcBef>
                <a:spcPct val="20000"/>
              </a:spcBef>
              <a:spcAft>
                <a:spcPts val="0"/>
              </a:spcAft>
              <a:buClr>
                <a:srgbClr val="2F2F2F"/>
              </a:buClr>
              <a:buSzPct val="85000"/>
              <a:buFont typeface="Wingdings 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Second level</a:t>
            </a:r>
          </a:p>
          <a:p>
            <a:pPr marL="514350" marR="0" lvl="2" indent="-138875" algn="l" defTabSz="685800" rtl="0" eaLnBrk="1" fontAlgn="auto" latinLnBrk="0" hangingPunct="1">
              <a:lnSpc>
                <a:spcPct val="100000"/>
              </a:lnSpc>
              <a:spcBef>
                <a:spcPct val="20000"/>
              </a:spcBef>
              <a:spcAft>
                <a:spcPts val="0"/>
              </a:spcAft>
              <a:buClr>
                <a:srgbClr val="632E62"/>
              </a:buClr>
              <a:buSzPct val="70000"/>
              <a:buFont typeface="Wingdings 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Third level</a:t>
            </a:r>
          </a:p>
          <a:p>
            <a:pPr marL="668655" marR="0" lvl="3" indent="-118301" algn="l" defTabSz="685800" rtl="0" eaLnBrk="1" fontAlgn="auto" latinLnBrk="0" hangingPunct="1">
              <a:lnSpc>
                <a:spcPct val="100000"/>
              </a:lnSpc>
              <a:spcBef>
                <a:spcPct val="20000"/>
              </a:spcBef>
              <a:spcAft>
                <a:spcPts val="0"/>
              </a:spcAft>
              <a:buClr>
                <a:srgbClr val="B969B8"/>
              </a:buClr>
              <a:buSzPct val="65000"/>
              <a:buFont typeface="Wingdings 2"/>
              <a:buChar char=""/>
              <a:tabLst/>
              <a:defRPr/>
            </a:pPr>
            <a:r>
              <a:rPr kumimoji="0" lang="en-US" sz="1125" b="0" i="0" u="none" strike="noStrike" kern="1200" cap="none" spc="0" normalizeH="0" baseline="0" noProof="0" dirty="0">
                <a:ln>
                  <a:noFill/>
                </a:ln>
                <a:solidFill>
                  <a:prstClr val="black"/>
                </a:solidFill>
                <a:effectLst/>
                <a:uLnTx/>
                <a:uFillTx/>
                <a:latin typeface="+mn-lt"/>
                <a:ea typeface="+mn-ea"/>
                <a:cs typeface="+mn-cs"/>
              </a:rPr>
              <a:t>Fourth level</a:t>
            </a:r>
          </a:p>
          <a:p>
            <a:pPr marL="822960" marR="0" lvl="4" indent="-118301" algn="l" defTabSz="685800" rtl="0" eaLnBrk="1" fontAlgn="auto" latinLnBrk="0" hangingPunct="1">
              <a:lnSpc>
                <a:spcPct val="100000"/>
              </a:lnSpc>
              <a:spcBef>
                <a:spcPct val="20000"/>
              </a:spcBef>
              <a:spcAft>
                <a:spcPts val="0"/>
              </a:spcAft>
              <a:buClr>
                <a:srgbClr val="665EB8"/>
              </a:buClr>
              <a:buSzPct val="65000"/>
              <a:buFont typeface="Wingdings 2"/>
              <a:buChar char=""/>
              <a:tabLst/>
              <a:defRPr/>
            </a:pPr>
            <a:r>
              <a:rPr kumimoji="0" lang="en-US" sz="1125"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3" name="Content Placeholder 2"/>
          <p:cNvSpPr>
            <a:spLocks noGrp="1"/>
          </p:cNvSpPr>
          <p:nvPr>
            <p:ph sz="half" idx="1"/>
          </p:nvPr>
        </p:nvSpPr>
        <p:spPr>
          <a:xfrm>
            <a:off x="609600" y="1920085"/>
            <a:ext cx="5384800" cy="4434840"/>
          </a:xfrm>
        </p:spPr>
        <p:txBody>
          <a:bodyPr>
            <a:normAutofit/>
          </a:bodyPr>
          <a:lstStyle>
            <a:lvl1pPr>
              <a:defRPr sz="1800"/>
            </a:lvl1pPr>
            <a:lvl2pPr>
              <a:defRPr sz="1800"/>
            </a:lvl2pPr>
            <a:lvl3pPr>
              <a:defRPr sz="18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609600" y="704088"/>
            <a:ext cx="10972800" cy="1143000"/>
          </a:xfrm>
        </p:spPr>
        <p:txBody>
          <a:bodyPr/>
          <a:lstStyle>
            <a:lvl1pPr>
              <a:defRPr b="1">
                <a:latin typeface="+mn-lt"/>
              </a:defRPr>
            </a:lvl1pPr>
          </a:lstStyle>
          <a:p>
            <a:r>
              <a:rPr kumimoji="0" lang="en-US"/>
              <a:t>Click to edit Master title style</a:t>
            </a:r>
          </a:p>
        </p:txBody>
      </p:sp>
      <p:sp>
        <p:nvSpPr>
          <p:cNvPr id="5"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87473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93370" y="2514600"/>
            <a:ext cx="5389033" cy="3845720"/>
          </a:xfrm>
        </p:spPr>
        <p:txBody>
          <a:bodyPr tIns="0"/>
          <a:lstStyle>
            <a:lvl1pPr>
              <a:defRPr sz="1238"/>
            </a:lvl1pPr>
            <a:lvl2pPr>
              <a:defRPr sz="1125"/>
            </a:lvl2pPr>
            <a:lvl3pPr>
              <a:defRPr sz="1013"/>
            </a:lvl3pPr>
            <a:lvl4pPr>
              <a:defRPr sz="900"/>
            </a:lvl4pPr>
            <a:lvl5pPr>
              <a:defRPr sz="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70" y="1859762"/>
            <a:ext cx="5389033" cy="654843"/>
          </a:xfrm>
        </p:spPr>
        <p:txBody>
          <a:bodyPr lIns="45720" tIns="0" rIns="45720" bIns="0" anchor="ctr"/>
          <a:lstStyle>
            <a:lvl1pPr marL="0" indent="0">
              <a:buNone/>
              <a:defRPr sz="1350" b="1" cap="none" baseline="0">
                <a:solidFill>
                  <a:schemeClr val="tx1"/>
                </a:solidFill>
                <a:effectLst/>
              </a:defRPr>
            </a:lvl1pPr>
            <a:lvl2pPr>
              <a:buNone/>
              <a:defRPr sz="1125" b="1"/>
            </a:lvl2pPr>
            <a:lvl3pPr>
              <a:buNone/>
              <a:defRPr sz="1013" b="1"/>
            </a:lvl3pPr>
            <a:lvl4pPr>
              <a:buNone/>
              <a:defRPr sz="900" b="1"/>
            </a:lvl4pPr>
            <a:lvl5pPr>
              <a:buNone/>
              <a:defRPr sz="9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1238"/>
            </a:lvl1pPr>
            <a:lvl2pPr>
              <a:defRPr sz="1125"/>
            </a:lvl2pPr>
            <a:lvl3pPr>
              <a:defRPr sz="1013"/>
            </a:lvl3pPr>
            <a:lvl4pPr>
              <a:defRPr sz="900"/>
            </a:lvl4pPr>
            <a:lvl5pPr>
              <a:defRPr sz="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1350" b="1" cap="none" baseline="0">
                <a:solidFill>
                  <a:schemeClr val="tx1"/>
                </a:solidFill>
                <a:effectLst/>
              </a:defRPr>
            </a:lvl1pPr>
            <a:lvl2pPr>
              <a:buNone/>
              <a:defRPr sz="1125" b="1"/>
            </a:lvl2pPr>
            <a:lvl3pPr>
              <a:buNone/>
              <a:defRPr sz="1013" b="1"/>
            </a:lvl3pPr>
            <a:lvl4pPr>
              <a:buNone/>
              <a:defRPr sz="900" b="1"/>
            </a:lvl4pPr>
            <a:lvl5pPr>
              <a:buNone/>
              <a:defRPr sz="900" b="1"/>
            </a:lvl5pPr>
          </a:lstStyle>
          <a:p>
            <a:pPr lvl="0" eaLnBrk="1" latinLnBrk="0" hangingPunct="1"/>
            <a:r>
              <a:rPr kumimoji="0" lang="en-US"/>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b="1">
                <a:latin typeface="+mn-lt"/>
              </a:defRPr>
            </a:lvl1pPr>
          </a:lstStyle>
          <a:p>
            <a:r>
              <a:rPr kumimoji="0" lang="en-US"/>
              <a:t>Click to edit Master title style</a:t>
            </a:r>
          </a:p>
        </p:txBody>
      </p:sp>
      <p:sp>
        <p:nvSpPr>
          <p:cNvPr id="7"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2361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000" b="1">
                <a:ln>
                  <a:noFill/>
                </a:ln>
                <a:solidFill>
                  <a:schemeClr val="tx2"/>
                </a:solidFill>
                <a:effectLst/>
                <a:latin typeface="+mn-lt"/>
                <a:ea typeface="+mj-ea"/>
                <a:cs typeface="+mj-cs"/>
              </a:defRPr>
            </a:lvl1pPr>
          </a:lstStyle>
          <a:p>
            <a:r>
              <a:rPr kumimoji="0" lang="en-US" dirty="0"/>
              <a:t>Click to edit Master title style</a:t>
            </a:r>
          </a:p>
        </p:txBody>
      </p:sp>
      <p:sp>
        <p:nvSpPr>
          <p:cNvPr id="3"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6446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66400" y="6356355"/>
            <a:ext cx="1016000" cy="365125"/>
          </a:xfrm>
          <a:prstGeom prst="rect">
            <a:avLst/>
          </a:prstGeom>
        </p:spPr>
        <p:txBody>
          <a:bodyPr/>
          <a:lstStyle/>
          <a:p>
            <a:pPr defTabSz="685800"/>
            <a:fld id="{401CF334-2D5C-4859-84A6-CA7E6E43FAEB}" type="slidenum">
              <a:rPr lang="en-US" smtClean="0">
                <a:solidFill>
                  <a:prstClr val="black"/>
                </a:solidFill>
              </a:rPr>
              <a:pPr defTabSz="685800"/>
              <a:t>‹#›</a:t>
            </a:fld>
            <a:endParaRPr lang="en-US" dirty="0">
              <a:solidFill>
                <a:prstClr val="black"/>
              </a:solidFill>
            </a:endParaRPr>
          </a:p>
        </p:txBody>
      </p:sp>
      <p:sp>
        <p:nvSpPr>
          <p:cNvPr id="3"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8480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duotone>
              <a:schemeClr val="bg1">
                <a:shade val="90000"/>
                <a:satMod val="150000"/>
              </a:schemeClr>
              <a:schemeClr val="bg1">
                <a:tint val="88000"/>
                <a:satMod val="150000"/>
              </a:schemeClr>
            </a:duotone>
            <a:lum/>
          </a:blip>
          <a:srcRect/>
          <a:tile tx="0" ty="0" sx="64000" sy="64000" flip="none" algn="tl"/>
        </a:blipFill>
        <a:effectLst/>
      </p:bgPr>
    </p:bg>
    <p:spTree>
      <p:nvGrpSpPr>
        <p:cNvPr id="1" name=""/>
        <p:cNvGrpSpPr/>
        <p:nvPr/>
      </p:nvGrpSpPr>
      <p:grpSpPr>
        <a:xfrm>
          <a:off x="0" y="0"/>
          <a:ext cx="0" cy="0"/>
          <a:chOff x="0" y="0"/>
          <a:chExt cx="0" cy="0"/>
        </a:xfrm>
      </p:grpSpPr>
      <p:grpSp>
        <p:nvGrpSpPr>
          <p:cNvPr id="27" name="Group 26"/>
          <p:cNvGrpSpPr/>
          <p:nvPr/>
        </p:nvGrpSpPr>
        <p:grpSpPr>
          <a:xfrm>
            <a:off x="-24366" y="0"/>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013" dirty="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013" dirty="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013" dirty="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013" dirty="0"/>
              </a:p>
            </p:txBody>
          </p:sp>
        </p:grpSp>
      </p:gr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56985" y="6151421"/>
            <a:ext cx="1513267" cy="502663"/>
          </a:xfrm>
          <a:prstGeom prst="rect">
            <a:avLst/>
          </a:prstGeom>
        </p:spPr>
      </p:pic>
    </p:spTree>
    <p:extLst>
      <p:ext uri="{BB962C8B-B14F-4D97-AF65-F5344CB8AC3E}">
        <p14:creationId xmlns:p14="http://schemas.microsoft.com/office/powerpoint/2010/main" val="3136693023"/>
      </p:ext>
    </p:extLst>
  </p:cSld>
  <p:clrMap bg1="lt1" tx1="dk1" bg2="lt2" tx2="dk2" accent1="accent1" accent2="accent2" accent3="accent3" accent4="accent4" accent5="accent5" accent6="accent6" hlink="hlink" folHlink="folHlink"/>
  <p:sldLayoutIdLst>
    <p:sldLayoutId id="2147483706" r:id="rId1"/>
    <p:sldLayoutId id="214748370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latinLnBrk="0" hangingPunct="1">
        <a:spcBef>
          <a:spcPct val="0"/>
        </a:spcBef>
        <a:buNone/>
        <a:defRPr kumimoji="0" sz="4000" b="0" kern="1200">
          <a:ln>
            <a:noFill/>
          </a:ln>
          <a:solidFill>
            <a:schemeClr val="tx2"/>
          </a:solidFill>
          <a:effectLst/>
          <a:latin typeface="Calibri Light" pitchFamily="34" charset="0"/>
          <a:ea typeface="+mj-ea"/>
          <a:cs typeface="+mj-cs"/>
        </a:defRPr>
      </a:lvl1pPr>
    </p:titleStyle>
    <p:bodyStyle>
      <a:lvl1pPr marL="154305" marR="0" indent="-154305" algn="l" defTabSz="914400" rtl="0" eaLnBrk="1" fontAlgn="auto" latinLnBrk="0" hangingPunct="1">
        <a:lnSpc>
          <a:spcPct val="100000"/>
        </a:lnSpc>
        <a:spcBef>
          <a:spcPct val="20000"/>
        </a:spcBef>
        <a:spcAft>
          <a:spcPts val="0"/>
        </a:spcAft>
        <a:buClr>
          <a:schemeClr val="accent3">
            <a:lumMod val="50000"/>
          </a:schemeClr>
        </a:buClr>
        <a:buSzPct val="95000"/>
        <a:buFont typeface="Wingdings 2"/>
        <a:buChar char=""/>
        <a:tabLst/>
        <a:defRPr kumimoji="0" sz="1463" kern="1200">
          <a:solidFill>
            <a:schemeClr val="tx1"/>
          </a:solidFill>
          <a:latin typeface="+mn-lt"/>
          <a:ea typeface="+mn-ea"/>
          <a:cs typeface="+mn-cs"/>
        </a:defRPr>
      </a:lvl1pPr>
      <a:lvl2pPr marL="360045" marR="0" indent="-138875" algn="l" defTabSz="914400" rtl="0" eaLnBrk="1" fontAlgn="auto" latinLnBrk="0" hangingPunct="1">
        <a:lnSpc>
          <a:spcPct val="100000"/>
        </a:lnSpc>
        <a:spcBef>
          <a:spcPct val="20000"/>
        </a:spcBef>
        <a:spcAft>
          <a:spcPts val="0"/>
        </a:spcAft>
        <a:buClr>
          <a:schemeClr val="accent3">
            <a:lumMod val="50000"/>
          </a:schemeClr>
        </a:buClr>
        <a:buSzPct val="85000"/>
        <a:buFont typeface="Wingdings 2"/>
        <a:buChar char=""/>
        <a:tabLst/>
        <a:defRPr kumimoji="0" sz="1350" kern="1200">
          <a:solidFill>
            <a:schemeClr val="tx1"/>
          </a:solidFill>
          <a:latin typeface="+mn-lt"/>
          <a:ea typeface="+mn-ea"/>
          <a:cs typeface="+mn-cs"/>
        </a:defRPr>
      </a:lvl2pPr>
      <a:lvl3pPr marL="514350" marR="0" indent="-138875" algn="l" defTabSz="914400" rtl="0" eaLnBrk="1" fontAlgn="auto" latinLnBrk="0" hangingPunct="1">
        <a:lnSpc>
          <a:spcPct val="100000"/>
        </a:lnSpc>
        <a:spcBef>
          <a:spcPct val="20000"/>
        </a:spcBef>
        <a:spcAft>
          <a:spcPts val="0"/>
        </a:spcAft>
        <a:buClr>
          <a:schemeClr val="accent3">
            <a:lumMod val="50000"/>
          </a:schemeClr>
        </a:buClr>
        <a:buSzPct val="70000"/>
        <a:buFont typeface="Wingdings 2"/>
        <a:buChar char=""/>
        <a:tabLst/>
        <a:defRPr kumimoji="0" sz="1181" kern="1200">
          <a:solidFill>
            <a:schemeClr val="tx1"/>
          </a:solidFill>
          <a:latin typeface="+mn-lt"/>
          <a:ea typeface="+mn-ea"/>
          <a:cs typeface="+mn-cs"/>
        </a:defRPr>
      </a:lvl3pPr>
      <a:lvl4pPr marL="668655" marR="0" indent="-118301" algn="l" defTabSz="914400" rtl="0" eaLnBrk="1" fontAlgn="auto" latinLnBrk="0" hangingPunct="1">
        <a:lnSpc>
          <a:spcPct val="100000"/>
        </a:lnSpc>
        <a:spcBef>
          <a:spcPct val="20000"/>
        </a:spcBef>
        <a:spcAft>
          <a:spcPts val="0"/>
        </a:spcAft>
        <a:buClr>
          <a:schemeClr val="accent3">
            <a:lumMod val="50000"/>
          </a:schemeClr>
        </a:buClr>
        <a:buSzPct val="65000"/>
        <a:buFont typeface="Wingdings 2"/>
        <a:buChar char=""/>
        <a:tabLst/>
        <a:defRPr kumimoji="0" sz="1125" kern="1200">
          <a:solidFill>
            <a:schemeClr val="tx1"/>
          </a:solidFill>
          <a:latin typeface="+mn-lt"/>
          <a:ea typeface="+mn-ea"/>
          <a:cs typeface="+mn-cs"/>
        </a:defRPr>
      </a:lvl4pPr>
      <a:lvl5pPr marL="822960" marR="0" indent="-118301" algn="l" defTabSz="914400" rtl="0" eaLnBrk="1" fontAlgn="auto" latinLnBrk="0" hangingPunct="1">
        <a:lnSpc>
          <a:spcPct val="100000"/>
        </a:lnSpc>
        <a:spcBef>
          <a:spcPct val="20000"/>
        </a:spcBef>
        <a:spcAft>
          <a:spcPts val="0"/>
        </a:spcAft>
        <a:buClr>
          <a:schemeClr val="accent3">
            <a:lumMod val="50000"/>
          </a:schemeClr>
        </a:buClr>
        <a:buSzPct val="65000"/>
        <a:buFont typeface="Wingdings 2"/>
        <a:buChar char=""/>
        <a:tabLst/>
        <a:defRPr kumimoji="0" sz="1125" kern="1200">
          <a:solidFill>
            <a:schemeClr val="tx1"/>
          </a:solidFill>
          <a:latin typeface="+mn-lt"/>
          <a:ea typeface="+mn-ea"/>
          <a:cs typeface="+mn-cs"/>
        </a:defRPr>
      </a:lvl5pPr>
      <a:lvl6pPr marL="977265" indent="-118301" algn="l" rtl="0" eaLnBrk="1" latinLnBrk="0" hangingPunct="1">
        <a:spcBef>
          <a:spcPct val="20000"/>
        </a:spcBef>
        <a:buClr>
          <a:schemeClr val="accent5"/>
        </a:buClr>
        <a:buSzPct val="80000"/>
        <a:buFont typeface="Wingdings 2"/>
        <a:buChar char=""/>
        <a:defRPr kumimoji="0" sz="1013" kern="1200">
          <a:solidFill>
            <a:schemeClr val="tx1"/>
          </a:solidFill>
          <a:latin typeface="+mn-lt"/>
          <a:ea typeface="+mn-ea"/>
          <a:cs typeface="+mn-cs"/>
        </a:defRPr>
      </a:lvl6pPr>
      <a:lvl7pPr marL="1080135" indent="-102870" algn="l" rtl="0" eaLnBrk="1" latinLnBrk="0" hangingPunct="1">
        <a:spcBef>
          <a:spcPct val="20000"/>
        </a:spcBef>
        <a:buClr>
          <a:schemeClr val="accent6"/>
        </a:buClr>
        <a:buSzPct val="80000"/>
        <a:buFont typeface="Wingdings 2"/>
        <a:buChar char=""/>
        <a:defRPr kumimoji="0" sz="900" kern="1200" baseline="0">
          <a:solidFill>
            <a:schemeClr val="tx1"/>
          </a:solidFill>
          <a:latin typeface="+mn-lt"/>
          <a:ea typeface="+mn-ea"/>
          <a:cs typeface="+mn-cs"/>
        </a:defRPr>
      </a:lvl7pPr>
      <a:lvl8pPr marL="1234440" indent="-102870" algn="l" rtl="0" eaLnBrk="1" latinLnBrk="0" hangingPunct="1">
        <a:spcBef>
          <a:spcPct val="20000"/>
        </a:spcBef>
        <a:buClr>
          <a:schemeClr val="tx2"/>
        </a:buClr>
        <a:buChar char="•"/>
        <a:defRPr kumimoji="0" sz="900" kern="1200">
          <a:solidFill>
            <a:schemeClr val="tx1"/>
          </a:solidFill>
          <a:latin typeface="+mn-lt"/>
          <a:ea typeface="+mn-ea"/>
          <a:cs typeface="+mn-cs"/>
        </a:defRPr>
      </a:lvl8pPr>
      <a:lvl9pPr marL="1388745" indent="-102870" algn="l" rtl="0" eaLnBrk="1" latinLnBrk="0" hangingPunct="1">
        <a:spcBef>
          <a:spcPct val="20000"/>
        </a:spcBef>
        <a:buClr>
          <a:schemeClr val="tx2"/>
        </a:buClr>
        <a:buFontTx/>
        <a:buChar char="•"/>
        <a:defRPr kumimoji="0" sz="78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duotone>
              <a:schemeClr val="bg1">
                <a:shade val="90000"/>
                <a:satMod val="150000"/>
              </a:schemeClr>
              <a:schemeClr val="bg1">
                <a:tint val="88000"/>
                <a:satMod val="150000"/>
              </a:schemeClr>
            </a:duotone>
            <a:lum/>
          </a:blip>
          <a:srcRect/>
          <a:tile tx="0" ty="0" sx="64000" sy="64000" flip="none" algn="tl"/>
        </a:blipFill>
        <a:effectLst/>
      </p:bgPr>
    </p:bg>
    <p:spTree>
      <p:nvGrpSpPr>
        <p:cNvPr id="1" name=""/>
        <p:cNvGrpSpPr/>
        <p:nvPr/>
      </p:nvGrpSpPr>
      <p:grpSpPr>
        <a:xfrm>
          <a:off x="0" y="0"/>
          <a:ext cx="0" cy="0"/>
          <a:chOff x="0" y="0"/>
          <a:chExt cx="0" cy="0"/>
        </a:xfrm>
      </p:grpSpPr>
      <p:grpSp>
        <p:nvGrpSpPr>
          <p:cNvPr id="27" name="Group 26"/>
          <p:cNvGrpSpPr/>
          <p:nvPr/>
        </p:nvGrpSpPr>
        <p:grpSpPr>
          <a:xfrm>
            <a:off x="-29028" y="-7144"/>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685800"/>
              <a:endParaRPr lang="en-US" sz="1013" dirty="0">
                <a:solidFill>
                  <a:prstClr val="black"/>
                </a:solidFill>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685800"/>
              <a:endParaRPr lang="en-US" sz="1013" dirty="0">
                <a:solidFill>
                  <a:prstClr val="black"/>
                </a:solidFill>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685800"/>
                <a:endParaRPr lang="en-US" sz="1013" dirty="0">
                  <a:solidFill>
                    <a:prstClr val="black"/>
                  </a:solidFill>
                </a:endParaRPr>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685800"/>
                <a:endParaRPr lang="en-US" sz="1013" dirty="0">
                  <a:solidFill>
                    <a:prstClr val="black"/>
                  </a:solidFill>
                </a:endParaRPr>
              </a:p>
            </p:txBody>
          </p:sp>
        </p:grpSp>
      </p:gr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dirty="0"/>
              <a:t>Click to edit Master title style</a:t>
            </a:r>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56985" y="6151421"/>
            <a:ext cx="1513267" cy="502663"/>
          </a:xfrm>
          <a:prstGeom prst="rect">
            <a:avLst/>
          </a:prstGeom>
        </p:spPr>
      </p:pic>
    </p:spTree>
    <p:extLst>
      <p:ext uri="{BB962C8B-B14F-4D97-AF65-F5344CB8AC3E}">
        <p14:creationId xmlns:p14="http://schemas.microsoft.com/office/powerpoint/2010/main" val="31539487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latinLnBrk="0" hangingPunct="1">
        <a:spcBef>
          <a:spcPct val="0"/>
        </a:spcBef>
        <a:buNone/>
        <a:defRPr kumimoji="0" sz="3000" b="0" kern="1200">
          <a:ln>
            <a:noFill/>
          </a:ln>
          <a:solidFill>
            <a:schemeClr val="tx2"/>
          </a:solidFill>
          <a:effectLst/>
          <a:latin typeface="Calibri" panose="020F0502020204030204" pitchFamily="34" charset="0"/>
          <a:ea typeface="+mj-ea"/>
          <a:cs typeface="Calibri" panose="020F0502020204030204" pitchFamily="34" charset="0"/>
        </a:defRPr>
      </a:lvl1pPr>
    </p:titleStyle>
    <p:bodyStyle>
      <a:lvl1pPr marL="154305" indent="-154305" algn="l" rtl="0" eaLnBrk="1" latinLnBrk="0" hangingPunct="1">
        <a:spcBef>
          <a:spcPct val="20000"/>
        </a:spcBef>
        <a:buClr>
          <a:schemeClr val="accent3"/>
        </a:buClr>
        <a:buSzPct val="95000"/>
        <a:buFont typeface="Wingdings 2"/>
        <a:buChar char=""/>
        <a:defRPr kumimoji="0" sz="2100" kern="1200">
          <a:solidFill>
            <a:schemeClr val="tx1"/>
          </a:solidFill>
          <a:latin typeface="+mn-lt"/>
          <a:ea typeface="+mn-ea"/>
          <a:cs typeface="+mn-cs"/>
        </a:defRPr>
      </a:lvl1pPr>
      <a:lvl2pPr marL="360045" indent="-138875" algn="l" rtl="0" eaLnBrk="1" latinLnBrk="0" hangingPunct="1">
        <a:spcBef>
          <a:spcPct val="20000"/>
        </a:spcBef>
        <a:buClr>
          <a:schemeClr val="accent1"/>
        </a:buClr>
        <a:buSzPct val="85000"/>
        <a:buFont typeface="Wingdings 2"/>
        <a:buChar char=""/>
        <a:defRPr kumimoji="0" sz="2100" kern="1200">
          <a:solidFill>
            <a:schemeClr val="tx1"/>
          </a:solidFill>
          <a:latin typeface="+mn-lt"/>
          <a:ea typeface="+mn-ea"/>
          <a:cs typeface="+mn-cs"/>
        </a:defRPr>
      </a:lvl2pPr>
      <a:lvl3pPr marL="514350" indent="-138875"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668655" indent="-118301" algn="l" rtl="0" eaLnBrk="1" latinLnBrk="0" hangingPunct="1">
        <a:spcBef>
          <a:spcPct val="20000"/>
        </a:spcBef>
        <a:buClr>
          <a:schemeClr val="accent3"/>
        </a:buClr>
        <a:buSzPct val="65000"/>
        <a:buFont typeface="Wingdings 2"/>
        <a:buChar char=""/>
        <a:defRPr kumimoji="0" sz="1125" kern="1200">
          <a:solidFill>
            <a:schemeClr val="tx1"/>
          </a:solidFill>
          <a:latin typeface="+mn-lt"/>
          <a:ea typeface="+mn-ea"/>
          <a:cs typeface="+mn-cs"/>
        </a:defRPr>
      </a:lvl4pPr>
      <a:lvl5pPr marL="822960" indent="-118301" algn="l" rtl="0" eaLnBrk="1" latinLnBrk="0" hangingPunct="1">
        <a:spcBef>
          <a:spcPct val="20000"/>
        </a:spcBef>
        <a:buClr>
          <a:schemeClr val="accent4"/>
        </a:buClr>
        <a:buSzPct val="65000"/>
        <a:buFont typeface="Wingdings 2"/>
        <a:buChar char=""/>
        <a:defRPr kumimoji="0" sz="1125" kern="1200">
          <a:solidFill>
            <a:schemeClr val="tx1"/>
          </a:solidFill>
          <a:latin typeface="+mn-lt"/>
          <a:ea typeface="+mn-ea"/>
          <a:cs typeface="+mn-cs"/>
        </a:defRPr>
      </a:lvl5pPr>
      <a:lvl6pPr marL="977265" indent="-118301" algn="l" rtl="0" eaLnBrk="1" latinLnBrk="0" hangingPunct="1">
        <a:spcBef>
          <a:spcPct val="20000"/>
        </a:spcBef>
        <a:buClr>
          <a:schemeClr val="accent5"/>
        </a:buClr>
        <a:buSzPct val="80000"/>
        <a:buFont typeface="Wingdings 2"/>
        <a:buChar char=""/>
        <a:defRPr kumimoji="0" sz="1013" kern="1200">
          <a:solidFill>
            <a:schemeClr val="tx1"/>
          </a:solidFill>
          <a:latin typeface="+mn-lt"/>
          <a:ea typeface="+mn-ea"/>
          <a:cs typeface="+mn-cs"/>
        </a:defRPr>
      </a:lvl6pPr>
      <a:lvl7pPr marL="1080135" indent="-102870" algn="l" rtl="0" eaLnBrk="1" latinLnBrk="0" hangingPunct="1">
        <a:spcBef>
          <a:spcPct val="20000"/>
        </a:spcBef>
        <a:buClr>
          <a:schemeClr val="accent6"/>
        </a:buClr>
        <a:buSzPct val="80000"/>
        <a:buFont typeface="Wingdings 2"/>
        <a:buChar char=""/>
        <a:defRPr kumimoji="0" sz="900" kern="1200" baseline="0">
          <a:solidFill>
            <a:schemeClr val="tx1"/>
          </a:solidFill>
          <a:latin typeface="+mn-lt"/>
          <a:ea typeface="+mn-ea"/>
          <a:cs typeface="+mn-cs"/>
        </a:defRPr>
      </a:lvl7pPr>
      <a:lvl8pPr marL="1234440" indent="-102870" algn="l" rtl="0" eaLnBrk="1" latinLnBrk="0" hangingPunct="1">
        <a:spcBef>
          <a:spcPct val="20000"/>
        </a:spcBef>
        <a:buClr>
          <a:schemeClr val="tx2"/>
        </a:buClr>
        <a:buChar char="•"/>
        <a:defRPr kumimoji="0" sz="900" kern="1200">
          <a:solidFill>
            <a:schemeClr val="tx1"/>
          </a:solidFill>
          <a:latin typeface="+mn-lt"/>
          <a:ea typeface="+mn-ea"/>
          <a:cs typeface="+mn-cs"/>
        </a:defRPr>
      </a:lvl8pPr>
      <a:lvl9pPr marL="1388745" indent="-102870" algn="l" rtl="0" eaLnBrk="1" latinLnBrk="0" hangingPunct="1">
        <a:spcBef>
          <a:spcPct val="20000"/>
        </a:spcBef>
        <a:buClr>
          <a:schemeClr val="tx2"/>
        </a:buClr>
        <a:buFontTx/>
        <a:buChar char="•"/>
        <a:defRPr kumimoji="0" sz="78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E049B45-CA73-484D-8DD1-C9C4C90E3B06}" type="slidenum">
              <a:rPr lang="en-US" altLang="en-US"/>
              <a:pPr>
                <a:defRPr/>
              </a:pPr>
              <a:t>‹#›</a:t>
            </a:fld>
            <a:endParaRPr lang="en-US" altLang="en-US"/>
          </a:p>
        </p:txBody>
      </p:sp>
    </p:spTree>
    <p:extLst>
      <p:ext uri="{BB962C8B-B14F-4D97-AF65-F5344CB8AC3E}">
        <p14:creationId xmlns:p14="http://schemas.microsoft.com/office/powerpoint/2010/main" val="119500848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457200" rtl="0" eaLnBrk="0" fontAlgn="base" hangingPunct="0">
        <a:spcBef>
          <a:spcPct val="0"/>
        </a:spcBef>
        <a:spcAft>
          <a:spcPct val="0"/>
        </a:spcAft>
        <a:defRPr sz="4000" b="1" kern="1200">
          <a:solidFill>
            <a:srgbClr val="E8303B"/>
          </a:solidFill>
          <a:latin typeface="Franklin Gothic Book" panose="020B0503020102020204"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4000" b="1">
          <a:solidFill>
            <a:srgbClr val="E8303B"/>
          </a:solidFill>
          <a:latin typeface="Franklin Gothic Book" panose="020B0503020102020204" pitchFamily="34" charset="0"/>
          <a:ea typeface="MS PGothic" panose="020B0600070205080204" pitchFamily="34" charset="-128"/>
          <a:cs typeface="Arial" charset="0"/>
        </a:defRPr>
      </a:lvl2pPr>
      <a:lvl3pPr algn="ctr" defTabSz="457200" rtl="0" eaLnBrk="0" fontAlgn="base" hangingPunct="0">
        <a:spcBef>
          <a:spcPct val="0"/>
        </a:spcBef>
        <a:spcAft>
          <a:spcPct val="0"/>
        </a:spcAft>
        <a:defRPr sz="4000" b="1">
          <a:solidFill>
            <a:srgbClr val="E8303B"/>
          </a:solidFill>
          <a:latin typeface="Franklin Gothic Book" panose="020B0503020102020204" pitchFamily="34" charset="0"/>
          <a:ea typeface="MS PGothic" panose="020B0600070205080204" pitchFamily="34" charset="-128"/>
          <a:cs typeface="Arial" charset="0"/>
        </a:defRPr>
      </a:lvl3pPr>
      <a:lvl4pPr algn="ctr" defTabSz="457200" rtl="0" eaLnBrk="0" fontAlgn="base" hangingPunct="0">
        <a:spcBef>
          <a:spcPct val="0"/>
        </a:spcBef>
        <a:spcAft>
          <a:spcPct val="0"/>
        </a:spcAft>
        <a:defRPr sz="4000" b="1">
          <a:solidFill>
            <a:srgbClr val="E8303B"/>
          </a:solidFill>
          <a:latin typeface="Franklin Gothic Book" panose="020B0503020102020204" pitchFamily="34" charset="0"/>
          <a:ea typeface="MS PGothic" panose="020B0600070205080204" pitchFamily="34" charset="-128"/>
          <a:cs typeface="Arial" charset="0"/>
        </a:defRPr>
      </a:lvl4pPr>
      <a:lvl5pPr algn="ctr" defTabSz="457200" rtl="0" eaLnBrk="0" fontAlgn="base" hangingPunct="0">
        <a:spcBef>
          <a:spcPct val="0"/>
        </a:spcBef>
        <a:spcAft>
          <a:spcPct val="0"/>
        </a:spcAft>
        <a:defRPr sz="4000" b="1">
          <a:solidFill>
            <a:srgbClr val="E8303B"/>
          </a:solidFill>
          <a:latin typeface="Franklin Gothic Book" panose="020B0503020102020204" pitchFamily="34" charset="0"/>
          <a:ea typeface="MS PGothic" panose="020B0600070205080204" pitchFamily="34" charset="-128"/>
          <a:cs typeface="Arial" charset="0"/>
        </a:defRPr>
      </a:lvl5pPr>
      <a:lvl6pPr marL="457200" algn="ctr" defTabSz="457200" rtl="0" eaLnBrk="1" fontAlgn="base" hangingPunct="1">
        <a:spcBef>
          <a:spcPct val="0"/>
        </a:spcBef>
        <a:spcAft>
          <a:spcPct val="0"/>
        </a:spcAft>
        <a:defRPr sz="4000" b="1">
          <a:solidFill>
            <a:srgbClr val="E8303B"/>
          </a:solidFill>
          <a:latin typeface="Franklin Gothic Book" panose="020B0503020102020204" pitchFamily="34" charset="0"/>
          <a:ea typeface="MS PGothic" panose="020B0600070205080204" pitchFamily="34" charset="-128"/>
        </a:defRPr>
      </a:lvl6pPr>
      <a:lvl7pPr marL="914400" algn="ctr" defTabSz="457200" rtl="0" eaLnBrk="1" fontAlgn="base" hangingPunct="1">
        <a:spcBef>
          <a:spcPct val="0"/>
        </a:spcBef>
        <a:spcAft>
          <a:spcPct val="0"/>
        </a:spcAft>
        <a:defRPr sz="4000" b="1">
          <a:solidFill>
            <a:srgbClr val="E8303B"/>
          </a:solidFill>
          <a:latin typeface="Franklin Gothic Book" panose="020B0503020102020204" pitchFamily="34" charset="0"/>
          <a:ea typeface="MS PGothic" panose="020B0600070205080204" pitchFamily="34" charset="-128"/>
        </a:defRPr>
      </a:lvl7pPr>
      <a:lvl8pPr marL="1371600" algn="ctr" defTabSz="457200" rtl="0" eaLnBrk="1" fontAlgn="base" hangingPunct="1">
        <a:spcBef>
          <a:spcPct val="0"/>
        </a:spcBef>
        <a:spcAft>
          <a:spcPct val="0"/>
        </a:spcAft>
        <a:defRPr sz="4000" b="1">
          <a:solidFill>
            <a:srgbClr val="E8303B"/>
          </a:solidFill>
          <a:latin typeface="Franklin Gothic Book" panose="020B0503020102020204" pitchFamily="34" charset="0"/>
          <a:ea typeface="MS PGothic" panose="020B0600070205080204" pitchFamily="34" charset="-128"/>
        </a:defRPr>
      </a:lvl8pPr>
      <a:lvl9pPr marL="1828800" algn="ctr" defTabSz="457200" rtl="0" eaLnBrk="1" fontAlgn="base" hangingPunct="1">
        <a:spcBef>
          <a:spcPct val="0"/>
        </a:spcBef>
        <a:spcAft>
          <a:spcPct val="0"/>
        </a:spcAft>
        <a:defRPr sz="4000" b="1">
          <a:solidFill>
            <a:srgbClr val="E8303B"/>
          </a:solidFill>
          <a:latin typeface="Franklin Gothic Book" panose="020B05030201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383333"/>
          </a:solidFill>
          <a:latin typeface="Franklin Gothic Book" panose="020B0503020102020204" pitchFamily="34" charset="0"/>
          <a:ea typeface="MS PGothic" panose="020B0600070205080204" pitchFamily="34" charset="-128"/>
          <a:cs typeface="Arial"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383333"/>
          </a:solidFill>
          <a:latin typeface="Franklin Gothic Book" panose="020B0503020102020204" pitchFamily="34" charset="0"/>
          <a:ea typeface="MS PGothic" panose="020B0600070205080204" pitchFamily="34" charset="-128"/>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383333"/>
          </a:solidFill>
          <a:latin typeface="Franklin Gothic Book" panose="020B0503020102020204" pitchFamily="34" charset="0"/>
          <a:ea typeface="MS PGothic" panose="020B0600070205080204" pitchFamily="34" charset="-128"/>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383333"/>
          </a:solidFill>
          <a:latin typeface="Franklin Gothic Book" panose="020B0503020102020204" pitchFamily="34" charset="0"/>
          <a:ea typeface="MS PGothic" panose="020B0600070205080204" pitchFamily="34" charset="-128"/>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383333"/>
          </a:solidFill>
          <a:latin typeface="Franklin Gothic Book" panose="020B0503020102020204" pitchFamily="34" charset="0"/>
          <a:ea typeface="MS PGothic" panose="020B0600070205080204"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png"/><Relationship Id="rId3" Type="http://schemas.openxmlformats.org/officeDocument/2006/relationships/image" Target="../media/image8.emf"/><Relationship Id="rId21" Type="http://schemas.openxmlformats.org/officeDocument/2006/relationships/image" Target="../media/image39.emf"/><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5.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hyperlink" Target="http://preview.webhoop.co.za/wp-content/uploads/2015/07/fhi360_logo_horizonal.jpg" TargetMode="External"/><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8.emf"/><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emf"/></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57.emf"/><Relationship Id="rId4" Type="http://schemas.openxmlformats.org/officeDocument/2006/relationships/image" Target="../media/image56.emf"/></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8.emf"/><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gif"/><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hyperlink" Target="http://www.thelancet.com/journals/lancet/article/PIIS0140-6736(19)31288-7/full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8.emf"/><Relationship Id="rId7" Type="http://schemas.openxmlformats.org/officeDocument/2006/relationships/image" Target="../media/image16.tmp"/><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tmp"/></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 y="1774825"/>
            <a:ext cx="12129425" cy="2173445"/>
          </a:xfrm>
        </p:spPr>
        <p:txBody>
          <a:bodyPr rtlCol="0">
            <a:normAutofit/>
          </a:bodyPr>
          <a:lstStyle/>
          <a:p>
            <a:pPr eaLnBrk="1" fontAlgn="auto" hangingPunct="1">
              <a:spcBef>
                <a:spcPts val="1400"/>
              </a:spcBef>
              <a:spcAft>
                <a:spcPts val="0"/>
              </a:spcAft>
              <a:defRPr/>
            </a:pPr>
            <a:r>
              <a:rPr lang="en-US" dirty="0" smtClean="0">
                <a:latin typeface="+mj-lt"/>
              </a:rPr>
              <a:t>Contraception and HIV: </a:t>
            </a:r>
            <a:br>
              <a:rPr lang="en-US" dirty="0" smtClean="0">
                <a:latin typeface="+mj-lt"/>
              </a:rPr>
            </a:br>
            <a:r>
              <a:rPr lang="en-US" sz="3200" dirty="0" smtClean="0">
                <a:latin typeface="+mj-lt"/>
              </a:rPr>
              <a:t>update on the evidence and implications for </a:t>
            </a:r>
            <a:r>
              <a:rPr lang="en-US" sz="3200" dirty="0" err="1" smtClean="0">
                <a:latin typeface="+mj-lt"/>
              </a:rPr>
              <a:t>programmes</a:t>
            </a:r>
            <a:r>
              <a:rPr lang="en-US" sz="1200" dirty="0" smtClean="0">
                <a:latin typeface="+mj-lt"/>
              </a:rPr>
              <a:t/>
            </a:r>
            <a:br>
              <a:rPr lang="en-US" sz="1200" dirty="0" smtClean="0">
                <a:latin typeface="+mj-lt"/>
              </a:rPr>
            </a:br>
            <a:r>
              <a:rPr lang="en-US" sz="1200" dirty="0" smtClean="0">
                <a:latin typeface="+mj-lt"/>
              </a:rPr>
              <a:t/>
            </a:r>
            <a:br>
              <a:rPr lang="en-US" sz="1200" dirty="0" smtClean="0">
                <a:latin typeface="+mj-lt"/>
              </a:rPr>
            </a:br>
            <a:r>
              <a:rPr lang="en-US" sz="2600" i="1" dirty="0" smtClean="0">
                <a:solidFill>
                  <a:srgbClr val="5DA9DD"/>
                </a:solidFill>
                <a:latin typeface="+mj-lt"/>
              </a:rPr>
              <a:t>Symposium: </a:t>
            </a:r>
            <a:r>
              <a:rPr lang="en-GB" sz="2600" i="1" dirty="0" smtClean="0">
                <a:solidFill>
                  <a:srgbClr val="5DA9DD"/>
                </a:solidFill>
                <a:latin typeface="+mj-lt"/>
              </a:rPr>
              <a:t>Sexual and reproductive health and HIV prevention</a:t>
            </a:r>
            <a:endParaRPr lang="en-US" sz="2600" i="1" dirty="0">
              <a:solidFill>
                <a:srgbClr val="5DA9DD"/>
              </a:solidFill>
              <a:latin typeface="+mj-lt"/>
              <a:ea typeface="+mj-ea"/>
            </a:endParaRPr>
          </a:p>
        </p:txBody>
      </p:sp>
      <p:sp>
        <p:nvSpPr>
          <p:cNvPr id="16389" name="Subtitle 2"/>
          <p:cNvSpPr>
            <a:spLocks noGrp="1"/>
          </p:cNvSpPr>
          <p:nvPr>
            <p:ph type="subTitle" idx="1"/>
          </p:nvPr>
        </p:nvSpPr>
        <p:spPr>
          <a:xfrm>
            <a:off x="1595438" y="4175125"/>
            <a:ext cx="9294812" cy="2076450"/>
          </a:xfrm>
        </p:spPr>
        <p:txBody>
          <a:bodyPr>
            <a:normAutofit fontScale="55000" lnSpcReduction="20000"/>
          </a:bodyPr>
          <a:lstStyle/>
          <a:p>
            <a:pPr eaLnBrk="1" hangingPunct="1">
              <a:lnSpc>
                <a:spcPct val="80000"/>
              </a:lnSpc>
              <a:defRPr/>
            </a:pPr>
            <a:r>
              <a:rPr lang="en-US" altLang="en-US" sz="6600" dirty="0">
                <a:latin typeface="+mj-lt"/>
              </a:rPr>
              <a:t>Jared Baeten MD PhD</a:t>
            </a:r>
          </a:p>
          <a:p>
            <a:pPr>
              <a:spcBef>
                <a:spcPts val="0"/>
              </a:spcBef>
              <a:defRPr/>
            </a:pPr>
            <a:r>
              <a:rPr lang="en-US" dirty="0">
                <a:latin typeface="+mj-lt"/>
              </a:rPr>
              <a:t>Vice Chair, Department of Global Health</a:t>
            </a:r>
            <a:br>
              <a:rPr lang="en-US" dirty="0">
                <a:latin typeface="+mj-lt"/>
              </a:rPr>
            </a:br>
            <a:r>
              <a:rPr lang="en-US" dirty="0">
                <a:latin typeface="+mj-lt"/>
              </a:rPr>
              <a:t>Professor, Departments of Global Health, Medicine, and Epidemiology</a:t>
            </a:r>
          </a:p>
          <a:p>
            <a:pPr>
              <a:spcBef>
                <a:spcPts val="0"/>
              </a:spcBef>
              <a:defRPr/>
            </a:pPr>
            <a:r>
              <a:rPr lang="en-US" dirty="0">
                <a:latin typeface="+mj-lt"/>
              </a:rPr>
              <a:t>Director, UW/Fred Hutch Center for AIDS Research (CFAR)</a:t>
            </a:r>
          </a:p>
          <a:p>
            <a:pPr>
              <a:spcBef>
                <a:spcPts val="0"/>
              </a:spcBef>
              <a:defRPr/>
            </a:pPr>
            <a:r>
              <a:rPr lang="en-US" dirty="0">
                <a:latin typeface="+mj-lt"/>
              </a:rPr>
              <a:t>Co-Director, International Clinical Research Center</a:t>
            </a:r>
          </a:p>
          <a:p>
            <a:pPr>
              <a:spcBef>
                <a:spcPts val="0"/>
              </a:spcBef>
              <a:defRPr/>
            </a:pPr>
            <a:r>
              <a:rPr lang="en-US" dirty="0">
                <a:latin typeface="+mj-lt"/>
              </a:rPr>
              <a:t>University of Washington</a:t>
            </a:r>
          </a:p>
          <a:p>
            <a:pPr>
              <a:spcBef>
                <a:spcPts val="0"/>
              </a:spcBef>
              <a:defRPr/>
            </a:pPr>
            <a:r>
              <a:rPr lang="en-US" dirty="0">
                <a:latin typeface="+mj-lt"/>
              </a:rPr>
              <a:t>Affiliate Investigator, Vaccine and Infectious Disease Division, Fred Hutchinson Cancer Research Center</a:t>
            </a:r>
          </a:p>
          <a:p>
            <a:pPr>
              <a:spcBef>
                <a:spcPts val="0"/>
              </a:spcBef>
              <a:defRPr/>
            </a:pPr>
            <a:r>
              <a:rPr lang="en-US" dirty="0">
                <a:latin typeface="+mj-lt"/>
              </a:rPr>
              <a:t>Co-Principal Investigator, Microbicides Trials Network</a:t>
            </a:r>
          </a:p>
        </p:txBody>
      </p:sp>
    </p:spTree>
    <p:extLst>
      <p:ext uri="{BB962C8B-B14F-4D97-AF65-F5344CB8AC3E}">
        <p14:creationId xmlns:p14="http://schemas.microsoft.com/office/powerpoint/2010/main" val="2248197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992315" y="424553"/>
            <a:ext cx="8299847"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What was ECHO?</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Tree>
    <p:extLst>
      <p:ext uri="{BB962C8B-B14F-4D97-AF65-F5344CB8AC3E}">
        <p14:creationId xmlns:p14="http://schemas.microsoft.com/office/powerpoint/2010/main" val="178046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Design</a:t>
            </a:r>
            <a:endParaRPr lang="en-US" altLang="en-US" dirty="0">
              <a:latin typeface="+mj-lt"/>
            </a:endParaRPr>
          </a:p>
        </p:txBody>
      </p:sp>
      <p:sp>
        <p:nvSpPr>
          <p:cNvPr id="16" name="Content Placeholder 1">
            <a:extLst/>
          </p:cNvPr>
          <p:cNvSpPr>
            <a:spLocks noGrp="1"/>
          </p:cNvSpPr>
          <p:nvPr>
            <p:ph idx="1"/>
          </p:nvPr>
        </p:nvSpPr>
        <p:spPr>
          <a:xfrm>
            <a:off x="330819" y="1334388"/>
            <a:ext cx="6861717" cy="4718050"/>
          </a:xfrm>
        </p:spPr>
        <p:txBody>
          <a:bodyPr rtlCol="0">
            <a:noAutofit/>
          </a:bodyPr>
          <a:lstStyle/>
          <a:p>
            <a:pPr>
              <a:spcBef>
                <a:spcPts val="0"/>
              </a:spcBef>
            </a:pPr>
            <a:r>
              <a:rPr lang="en-GB" sz="1800" kern="1400" dirty="0" smtClean="0">
                <a:latin typeface="+mj-lt"/>
              </a:rPr>
              <a:t>Multicentre</a:t>
            </a:r>
            <a:r>
              <a:rPr lang="en-GB" sz="1800" kern="1400" dirty="0">
                <a:latin typeface="+mj-lt"/>
              </a:rPr>
              <a:t>, open-label, randomised clinical trial comparing HIV incidence and contraceptive benefits in women </a:t>
            </a:r>
            <a:r>
              <a:rPr lang="en-GB" sz="1800" kern="1400" dirty="0" smtClean="0">
                <a:latin typeface="+mj-lt"/>
              </a:rPr>
              <a:t>using </a:t>
            </a:r>
            <a:r>
              <a:rPr lang="en-GB" sz="1800" kern="1400" dirty="0">
                <a:latin typeface="+mj-lt"/>
              </a:rPr>
              <a:t>one of three highly-effective, licensed contraceptive methods: </a:t>
            </a:r>
          </a:p>
          <a:p>
            <a:pPr lvl="1">
              <a:spcBef>
                <a:spcPts val="0"/>
              </a:spcBef>
            </a:pPr>
            <a:r>
              <a:rPr lang="en-GB" sz="1800" kern="1400" dirty="0">
                <a:latin typeface="+mj-lt"/>
              </a:rPr>
              <a:t>intramuscularly-delivered depot medroxyprogesterone acetate (DMPA-IM)</a:t>
            </a:r>
          </a:p>
          <a:p>
            <a:pPr lvl="1">
              <a:spcBef>
                <a:spcPts val="0"/>
              </a:spcBef>
            </a:pPr>
            <a:r>
              <a:rPr lang="en-GB" sz="1800" kern="1400" dirty="0">
                <a:latin typeface="+mj-lt"/>
              </a:rPr>
              <a:t>a copper intrauterine device (IUD)</a:t>
            </a:r>
          </a:p>
          <a:p>
            <a:pPr lvl="1">
              <a:spcBef>
                <a:spcPts val="0"/>
              </a:spcBef>
            </a:pPr>
            <a:r>
              <a:rPr lang="en-GB" sz="1800" kern="1400" dirty="0">
                <a:latin typeface="+mj-lt"/>
              </a:rPr>
              <a:t>and a </a:t>
            </a:r>
            <a:r>
              <a:rPr lang="en-GB" sz="1800" kern="1400" dirty="0" err="1">
                <a:latin typeface="+mj-lt"/>
              </a:rPr>
              <a:t>levonorgestrel</a:t>
            </a:r>
            <a:r>
              <a:rPr lang="en-GB" sz="1800" kern="1400" dirty="0">
                <a:latin typeface="+mj-lt"/>
              </a:rPr>
              <a:t> (LNG) implant</a:t>
            </a:r>
          </a:p>
          <a:p>
            <a:pPr lvl="1"/>
            <a:endParaRPr lang="en-GB" sz="600" kern="1400" dirty="0">
              <a:latin typeface="+mj-lt"/>
            </a:endParaRPr>
          </a:p>
          <a:p>
            <a:r>
              <a:rPr lang="en-US" sz="1800" b="1" dirty="0">
                <a:latin typeface="+mj-lt"/>
              </a:rPr>
              <a:t>The primary objective was to </a:t>
            </a:r>
            <a:r>
              <a:rPr lang="en-GB" sz="1800" b="1" dirty="0">
                <a:latin typeface="+mj-lt"/>
              </a:rPr>
              <a:t>compare HIV incidence among women randomised to </a:t>
            </a:r>
            <a:r>
              <a:rPr lang="en-US" sz="1800" b="1" dirty="0">
                <a:latin typeface="+mj-lt"/>
              </a:rPr>
              <a:t>DMPA-IM, a copper IUD, or an LNG implant.</a:t>
            </a:r>
            <a:endParaRPr lang="en-US" sz="1800" b="1" baseline="30000" dirty="0">
              <a:latin typeface="+mj-lt"/>
            </a:endParaRPr>
          </a:p>
          <a:p>
            <a:endParaRPr lang="en-US" sz="600" dirty="0">
              <a:latin typeface="+mj-lt"/>
            </a:endParaRPr>
          </a:p>
          <a:p>
            <a:r>
              <a:rPr lang="en-US" sz="1800" dirty="0">
                <a:latin typeface="+mj-lt"/>
              </a:rPr>
              <a:t>Secondary </a:t>
            </a:r>
            <a:r>
              <a:rPr lang="en-US" sz="1800" dirty="0" smtClean="0">
                <a:latin typeface="+mj-lt"/>
              </a:rPr>
              <a:t>outcomes included pregnancy</a:t>
            </a:r>
            <a:r>
              <a:rPr lang="en-US" sz="1800" dirty="0">
                <a:latin typeface="+mj-lt"/>
              </a:rPr>
              <a:t>, contraceptive method continuation, </a:t>
            </a:r>
            <a:r>
              <a:rPr lang="en-US" sz="1800" dirty="0" smtClean="0">
                <a:latin typeface="+mj-lt"/>
              </a:rPr>
              <a:t>and adverse events. </a:t>
            </a:r>
            <a:endParaRPr lang="en-US" sz="1800" dirty="0">
              <a:latin typeface="+mj-lt"/>
            </a:endParaRPr>
          </a:p>
          <a:p>
            <a:endParaRPr lang="en-US" sz="600" dirty="0">
              <a:latin typeface="+mj-lt"/>
            </a:endParaRPr>
          </a:p>
          <a:p>
            <a:r>
              <a:rPr lang="en-US" sz="1800" dirty="0">
                <a:latin typeface="+mj-lt"/>
              </a:rPr>
              <a:t>The trial began in December 2015 and concluded in October 2018.</a:t>
            </a:r>
            <a:endParaRPr lang="en-US" sz="1800" baseline="30000" dirty="0">
              <a:latin typeface="+mj-lt"/>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5" name="Picture 4">
            <a:extLst>
              <a:ext uri="{FF2B5EF4-FFF2-40B4-BE49-F238E27FC236}">
                <a16:creationId xmlns:a16="http://schemas.microsoft.com/office/drawing/2014/main" id="{F3359AB5-0251-8743-B45F-19545EF8E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316" y="2419815"/>
            <a:ext cx="4222103" cy="2240678"/>
          </a:xfrm>
          <a:prstGeom prst="rect">
            <a:avLst/>
          </a:prstGeom>
        </p:spPr>
      </p:pic>
    </p:spTree>
    <p:extLst>
      <p:ext uri="{BB962C8B-B14F-4D97-AF65-F5344CB8AC3E}">
        <p14:creationId xmlns:p14="http://schemas.microsoft.com/office/powerpoint/2010/main" val="24714925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Statistical design</a:t>
            </a:r>
            <a:endParaRPr lang="en-US" altLang="en-US" dirty="0">
              <a:latin typeface="+mj-lt"/>
            </a:endParaRPr>
          </a:p>
        </p:txBody>
      </p:sp>
      <p:sp>
        <p:nvSpPr>
          <p:cNvPr id="16" name="Content Placeholder 1">
            <a:extLst/>
          </p:cNvPr>
          <p:cNvSpPr>
            <a:spLocks noGrp="1"/>
          </p:cNvSpPr>
          <p:nvPr>
            <p:ph idx="1"/>
          </p:nvPr>
        </p:nvSpPr>
        <p:spPr>
          <a:xfrm>
            <a:off x="308517" y="1185863"/>
            <a:ext cx="6861717" cy="4718050"/>
          </a:xfrm>
        </p:spPr>
        <p:txBody>
          <a:bodyPr rtlCol="0">
            <a:noAutofit/>
          </a:bodyPr>
          <a:lstStyle/>
          <a:p>
            <a:pPr>
              <a:spcBef>
                <a:spcPts val="0"/>
              </a:spcBef>
              <a:buClr>
                <a:schemeClr val="accent3"/>
              </a:buClr>
            </a:pPr>
            <a:r>
              <a:rPr lang="en-US" sz="1800" dirty="0">
                <a:latin typeface="+mj-lt"/>
              </a:rPr>
              <a:t>The trial was designed with 80% power to detect a 50% increase in the hazard of HIV for each contraceptive method compared to each of the others</a:t>
            </a:r>
          </a:p>
          <a:p>
            <a:pPr>
              <a:spcBef>
                <a:spcPts val="0"/>
              </a:spcBef>
            </a:pPr>
            <a:endParaRPr lang="en-US" sz="1800" dirty="0">
              <a:latin typeface="+mj-lt"/>
            </a:endParaRPr>
          </a:p>
          <a:p>
            <a:pPr marL="0" indent="0" algn="ctr">
              <a:spcBef>
                <a:spcPts val="0"/>
              </a:spcBef>
              <a:buNone/>
            </a:pPr>
            <a:r>
              <a:rPr lang="en-US" sz="1800" b="1" dirty="0">
                <a:latin typeface="+mj-lt"/>
              </a:rPr>
              <a:t>DMPA-IM vs copper IUD</a:t>
            </a:r>
            <a:r>
              <a:rPr lang="en-US" sz="1800" dirty="0">
                <a:latin typeface="+mj-lt"/>
              </a:rPr>
              <a:t> </a:t>
            </a:r>
            <a:endParaRPr lang="en-US" sz="1800" dirty="0" smtClean="0">
              <a:latin typeface="+mj-lt"/>
            </a:endParaRPr>
          </a:p>
          <a:p>
            <a:pPr marL="0" indent="0" algn="ctr">
              <a:spcBef>
                <a:spcPts val="0"/>
              </a:spcBef>
              <a:buNone/>
            </a:pPr>
            <a:r>
              <a:rPr lang="en-US" sz="1800" dirty="0" smtClean="0">
                <a:latin typeface="+mj-lt"/>
              </a:rPr>
              <a:t> </a:t>
            </a:r>
            <a:r>
              <a:rPr lang="en-US" sz="1800" b="1" dirty="0">
                <a:latin typeface="+mj-lt"/>
              </a:rPr>
              <a:t>DMPA-IM vs LNG implant </a:t>
            </a:r>
            <a:endParaRPr lang="en-US" sz="1800" dirty="0">
              <a:latin typeface="+mj-lt"/>
            </a:endParaRPr>
          </a:p>
          <a:p>
            <a:pPr marL="0" indent="0" algn="ctr">
              <a:spcBef>
                <a:spcPts val="0"/>
              </a:spcBef>
              <a:buNone/>
            </a:pPr>
            <a:r>
              <a:rPr lang="en-US" sz="1800" b="1" dirty="0" smtClean="0">
                <a:latin typeface="+mj-lt"/>
              </a:rPr>
              <a:t>copper </a:t>
            </a:r>
            <a:r>
              <a:rPr lang="en-US" sz="1800" b="1" dirty="0">
                <a:latin typeface="+mj-lt"/>
              </a:rPr>
              <a:t>IUD vs LNG implant </a:t>
            </a:r>
          </a:p>
          <a:p>
            <a:pPr marL="0" indent="0" algn="ctr">
              <a:spcBef>
                <a:spcPts val="0"/>
              </a:spcBef>
              <a:buNone/>
            </a:pPr>
            <a:endParaRPr lang="en-US" sz="1800" b="1" i="1" dirty="0" smtClean="0">
              <a:latin typeface="+mj-lt"/>
            </a:endParaRPr>
          </a:p>
          <a:p>
            <a:pPr marL="0" indent="0" algn="ctr">
              <a:spcBef>
                <a:spcPts val="0"/>
              </a:spcBef>
              <a:buNone/>
            </a:pPr>
            <a:r>
              <a:rPr lang="en-US" sz="1800" i="1" dirty="0" smtClean="0">
                <a:latin typeface="+mj-lt"/>
              </a:rPr>
              <a:t>We </a:t>
            </a:r>
            <a:r>
              <a:rPr lang="en-US" sz="1800" i="1" dirty="0">
                <a:latin typeface="+mj-lt"/>
              </a:rPr>
              <a:t>chose a 50% increase in HIV risk based on formative work with stakeholders to determine a meaningful difference that would inform policy change.</a:t>
            </a:r>
          </a:p>
          <a:p>
            <a:pPr>
              <a:spcBef>
                <a:spcPts val="0"/>
              </a:spcBef>
            </a:pPr>
            <a:endParaRPr lang="en-US" sz="1800" dirty="0">
              <a:latin typeface="+mj-lt"/>
            </a:endParaRPr>
          </a:p>
          <a:p>
            <a:pPr>
              <a:spcBef>
                <a:spcPts val="0"/>
              </a:spcBef>
              <a:buClr>
                <a:schemeClr val="accent3"/>
              </a:buClr>
            </a:pPr>
            <a:r>
              <a:rPr lang="en-US" sz="1800" dirty="0">
                <a:latin typeface="+mj-lt"/>
              </a:rPr>
              <a:t>Assumptions:</a:t>
            </a:r>
          </a:p>
          <a:p>
            <a:pPr lvl="1">
              <a:spcBef>
                <a:spcPts val="0"/>
              </a:spcBef>
            </a:pPr>
            <a:r>
              <a:rPr lang="en-US" sz="1800" dirty="0">
                <a:latin typeface="+mj-lt"/>
              </a:rPr>
              <a:t>underlying HIV incidence of 3.5 per 100 woman-years</a:t>
            </a:r>
          </a:p>
          <a:p>
            <a:pPr lvl="1">
              <a:spcBef>
                <a:spcPts val="0"/>
              </a:spcBef>
            </a:pPr>
            <a:r>
              <a:rPr lang="en-US" sz="1800" dirty="0">
                <a:latin typeface="+mj-lt"/>
              </a:rPr>
              <a:t>a two-sided type I error rate of 0.04 for each comparison</a:t>
            </a:r>
          </a:p>
          <a:p>
            <a:pPr lvl="1">
              <a:spcBef>
                <a:spcPts val="0"/>
              </a:spcBef>
            </a:pPr>
            <a:r>
              <a:rPr lang="en-US" sz="1800" dirty="0">
                <a:latin typeface="+mj-lt"/>
              </a:rPr>
              <a:t>10% loss to follow-up &amp; 10% dilution of treatment effect due to method discontinuation</a:t>
            </a: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5" name="Picture 4">
            <a:extLst>
              <a:ext uri="{FF2B5EF4-FFF2-40B4-BE49-F238E27FC236}">
                <a16:creationId xmlns:a16="http://schemas.microsoft.com/office/drawing/2014/main" id="{F3359AB5-0251-8743-B45F-19545EF8E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316" y="2419815"/>
            <a:ext cx="4222103" cy="2240678"/>
          </a:xfrm>
          <a:prstGeom prst="rect">
            <a:avLst/>
          </a:prstGeom>
        </p:spPr>
      </p:pic>
    </p:spTree>
    <p:extLst>
      <p:ext uri="{BB962C8B-B14F-4D97-AF65-F5344CB8AC3E}">
        <p14:creationId xmlns:p14="http://schemas.microsoft.com/office/powerpoint/2010/main" val="265674557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ECHO consortium</a:t>
            </a:r>
            <a:endParaRPr lang="en-US" altLang="en-US" dirty="0">
              <a:latin typeface="+mj-lt"/>
            </a:endParaRPr>
          </a:p>
        </p:txBody>
      </p:sp>
      <p:sp>
        <p:nvSpPr>
          <p:cNvPr id="16" name="Content Placeholder 1">
            <a:extLst/>
          </p:cNvPr>
          <p:cNvSpPr>
            <a:spLocks noGrp="1"/>
          </p:cNvSpPr>
          <p:nvPr>
            <p:ph idx="1"/>
          </p:nvPr>
        </p:nvSpPr>
        <p:spPr>
          <a:xfrm>
            <a:off x="372699" y="1261728"/>
            <a:ext cx="3834051" cy="4718050"/>
          </a:xfrm>
        </p:spPr>
        <p:txBody>
          <a:bodyPr rtlCol="0">
            <a:noAutofit/>
          </a:bodyPr>
          <a:lstStyle/>
          <a:p>
            <a:r>
              <a:rPr lang="en-US" sz="2800" dirty="0">
                <a:latin typeface="+mj-lt"/>
              </a:rPr>
              <a:t>The trial was undertaken </a:t>
            </a:r>
            <a:r>
              <a:rPr lang="en-US" sz="2800" dirty="0" smtClean="0">
                <a:latin typeface="+mj-lt"/>
              </a:rPr>
              <a:t>by a multinational consortium in </a:t>
            </a:r>
            <a:r>
              <a:rPr lang="en-US" sz="2800" dirty="0">
                <a:latin typeface="+mj-lt"/>
              </a:rPr>
              <a:t>12 sites in 4 countries: </a:t>
            </a:r>
            <a:r>
              <a:rPr lang="en-US" sz="2800" dirty="0" err="1">
                <a:latin typeface="+mj-lt"/>
              </a:rPr>
              <a:t>Eswatini</a:t>
            </a:r>
            <a:r>
              <a:rPr lang="en-US" sz="2800" dirty="0">
                <a:latin typeface="+mj-lt"/>
              </a:rPr>
              <a:t> (1), Kenya (1), South Africa (9), and Zambia (1)</a:t>
            </a: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512" y="1371456"/>
            <a:ext cx="7045282" cy="3962971"/>
          </a:xfrm>
          <a:prstGeom prst="rect">
            <a:avLst/>
          </a:prstGeom>
        </p:spPr>
      </p:pic>
      <p:pic>
        <p:nvPicPr>
          <p:cNvPr id="6" name="Picture 5" descr="FHI_L4">
            <a:hlinkClick r:id="rId5"/>
            <a:extLst>
              <a:ext uri="{FF2B5EF4-FFF2-40B4-BE49-F238E27FC236}">
                <a16:creationId xmlns:a16="http://schemas.microsoft.com/office/drawing/2014/main" id="{76541D99-4886-0F41-8FEA-1047A83EAC70}"/>
              </a:ext>
            </a:extLst>
          </p:cNvPr>
          <p:cNvPicPr>
            <a:picLocks noChangeAspect="1" noChangeArrowheads="1"/>
          </p:cNvPicPr>
          <p:nvPr/>
        </p:nvPicPr>
        <p:blipFill>
          <a:blip r:embed="rId6" cstate="print"/>
          <a:srcRect/>
          <a:stretch>
            <a:fillRect/>
          </a:stretch>
        </p:blipFill>
        <p:spPr bwMode="auto">
          <a:xfrm>
            <a:off x="631301" y="5728656"/>
            <a:ext cx="675771" cy="279400"/>
          </a:xfrm>
          <a:prstGeom prst="rect">
            <a:avLst/>
          </a:prstGeom>
          <a:noFill/>
          <a:ln w="9525">
            <a:noFill/>
            <a:miter lim="800000"/>
            <a:headEnd/>
            <a:tailEnd/>
          </a:ln>
        </p:spPr>
      </p:pic>
      <p:pic>
        <p:nvPicPr>
          <p:cNvPr id="7" name="Picture 8" descr="http://preview.webhoop.co.za/wp-content/uploads/2015/07/rhi.png">
            <a:extLst>
              <a:ext uri="{FF2B5EF4-FFF2-40B4-BE49-F238E27FC236}">
                <a16:creationId xmlns:a16="http://schemas.microsoft.com/office/drawing/2014/main" id="{369268D6-D3D7-C649-A560-9C33CCF6F4F4}"/>
              </a:ext>
            </a:extLst>
          </p:cNvPr>
          <p:cNvPicPr>
            <a:picLocks noChangeAspect="1" noChangeArrowheads="1"/>
          </p:cNvPicPr>
          <p:nvPr/>
        </p:nvPicPr>
        <p:blipFill>
          <a:blip r:embed="rId7" cstate="print"/>
          <a:srcRect/>
          <a:stretch>
            <a:fillRect/>
          </a:stretch>
        </p:blipFill>
        <p:spPr bwMode="auto">
          <a:xfrm>
            <a:off x="1402474" y="5694416"/>
            <a:ext cx="586817" cy="287583"/>
          </a:xfrm>
          <a:prstGeom prst="rect">
            <a:avLst/>
          </a:prstGeom>
          <a:noFill/>
          <a:ln w="9525">
            <a:noFill/>
            <a:miter lim="800000"/>
            <a:headEnd/>
            <a:tailEnd/>
          </a:ln>
        </p:spPr>
      </p:pic>
      <p:pic>
        <p:nvPicPr>
          <p:cNvPr id="8" name="Picture 8">
            <a:extLst>
              <a:ext uri="{FF2B5EF4-FFF2-40B4-BE49-F238E27FC236}">
                <a16:creationId xmlns:a16="http://schemas.microsoft.com/office/drawing/2014/main" id="{1B146FEC-9568-2947-8E4E-A9E8864EA6AD}"/>
              </a:ext>
            </a:extLst>
          </p:cNvPr>
          <p:cNvPicPr>
            <a:picLocks noChangeAspect="1"/>
          </p:cNvPicPr>
          <p:nvPr/>
        </p:nvPicPr>
        <p:blipFill>
          <a:blip r:embed="rId8" cstate="print"/>
          <a:srcRect/>
          <a:stretch>
            <a:fillRect/>
          </a:stretch>
        </p:blipFill>
        <p:spPr bwMode="auto">
          <a:xfrm>
            <a:off x="7998236" y="5810877"/>
            <a:ext cx="504639" cy="238388"/>
          </a:xfrm>
          <a:prstGeom prst="rect">
            <a:avLst/>
          </a:prstGeom>
          <a:noFill/>
          <a:ln w="9525">
            <a:noFill/>
            <a:miter lim="800000"/>
            <a:headEnd/>
            <a:tailEnd/>
          </a:ln>
        </p:spPr>
      </p:pic>
      <p:pic>
        <p:nvPicPr>
          <p:cNvPr id="9" name="Picture 9">
            <a:extLst>
              <a:ext uri="{FF2B5EF4-FFF2-40B4-BE49-F238E27FC236}">
                <a16:creationId xmlns:a16="http://schemas.microsoft.com/office/drawing/2014/main" id="{2F8F4577-0C9B-BA43-A251-611A841B249A}"/>
              </a:ext>
            </a:extLst>
          </p:cNvPr>
          <p:cNvPicPr>
            <a:picLocks noChangeAspect="1"/>
          </p:cNvPicPr>
          <p:nvPr/>
        </p:nvPicPr>
        <p:blipFill>
          <a:blip r:embed="rId9" cstate="print"/>
          <a:srcRect/>
          <a:stretch>
            <a:fillRect/>
          </a:stretch>
        </p:blipFill>
        <p:spPr bwMode="auto">
          <a:xfrm>
            <a:off x="10066913" y="5746713"/>
            <a:ext cx="442355" cy="274881"/>
          </a:xfrm>
          <a:prstGeom prst="rect">
            <a:avLst/>
          </a:prstGeom>
          <a:noFill/>
          <a:ln w="9525">
            <a:noFill/>
            <a:miter lim="800000"/>
            <a:headEnd/>
            <a:tailEnd/>
          </a:ln>
        </p:spPr>
      </p:pic>
      <p:pic>
        <p:nvPicPr>
          <p:cNvPr id="10" name="Picture 11">
            <a:extLst>
              <a:ext uri="{FF2B5EF4-FFF2-40B4-BE49-F238E27FC236}">
                <a16:creationId xmlns:a16="http://schemas.microsoft.com/office/drawing/2014/main" id="{510FFD6A-F01C-AE4A-9FF4-3C13970404A6}"/>
              </a:ext>
            </a:extLst>
          </p:cNvPr>
          <p:cNvPicPr>
            <a:picLocks noChangeAspect="1"/>
          </p:cNvPicPr>
          <p:nvPr/>
        </p:nvPicPr>
        <p:blipFill>
          <a:blip r:embed="rId10" cstate="print"/>
          <a:srcRect/>
          <a:stretch>
            <a:fillRect/>
          </a:stretch>
        </p:blipFill>
        <p:spPr bwMode="auto">
          <a:xfrm>
            <a:off x="10561082" y="5802676"/>
            <a:ext cx="596669" cy="218918"/>
          </a:xfrm>
          <a:prstGeom prst="rect">
            <a:avLst/>
          </a:prstGeom>
          <a:noFill/>
          <a:ln w="9525">
            <a:noFill/>
            <a:miter lim="800000"/>
            <a:headEnd/>
            <a:tailEnd/>
          </a:ln>
        </p:spPr>
      </p:pic>
      <p:pic>
        <p:nvPicPr>
          <p:cNvPr id="11" name="Picture 3">
            <a:extLst>
              <a:ext uri="{FF2B5EF4-FFF2-40B4-BE49-F238E27FC236}">
                <a16:creationId xmlns:a16="http://schemas.microsoft.com/office/drawing/2014/main" id="{D7B53504-AAD1-644E-9F4C-08BFCB9D275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33531" y="5779263"/>
            <a:ext cx="822840" cy="23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2" descr="aurum">
            <a:extLst>
              <a:ext uri="{FF2B5EF4-FFF2-40B4-BE49-F238E27FC236}">
                <a16:creationId xmlns:a16="http://schemas.microsoft.com/office/drawing/2014/main" id="{096C24AF-7D69-8342-8C28-B11AB010F1F1}"/>
              </a:ext>
            </a:extLst>
          </p:cNvPr>
          <p:cNvPicPr>
            <a:picLocks noChangeAspect="1" noChangeArrowheads="1"/>
          </p:cNvPicPr>
          <p:nvPr/>
        </p:nvPicPr>
        <p:blipFill>
          <a:blip r:embed="rId12" cstate="print">
            <a:alphaModFix amt="85000"/>
            <a:extLst>
              <a:ext uri="{28A0092B-C50C-407E-A947-70E740481C1C}">
                <a14:useLocalDpi xmlns:a14="http://schemas.microsoft.com/office/drawing/2010/main" val="0"/>
              </a:ext>
            </a:extLst>
          </a:blip>
          <a:srcRect l="20668" r="18652"/>
          <a:stretch>
            <a:fillRect/>
          </a:stretch>
        </p:blipFill>
        <p:spPr bwMode="auto">
          <a:xfrm>
            <a:off x="8568700" y="5665909"/>
            <a:ext cx="428344" cy="364715"/>
          </a:xfrm>
          <a:prstGeom prst="rect">
            <a:avLst/>
          </a:prstGeom>
          <a:noFill/>
          <a:ln>
            <a:noFill/>
          </a:ln>
          <a:effectLst/>
          <a:extLst>
            <a:ext uri="{909E8E84-426E-40DD-AFC4-6F175D3DCCD1}">
              <a14:hiddenFill xmlns:a14="http://schemas.microsoft.com/office/drawing/2010/main">
                <a:solidFill>
                  <a:srgbClr val="000000">
                    <a:alpha val="85097"/>
                  </a:srgbClr>
                </a:solidFill>
              </a14:hiddenFill>
            </a:ex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pic>
      <p:pic>
        <p:nvPicPr>
          <p:cNvPr id="13" name="Picture 4" descr="http://www.epwg.org/media/10949/logo%20icrh.jpg">
            <a:extLst>
              <a:ext uri="{FF2B5EF4-FFF2-40B4-BE49-F238E27FC236}">
                <a16:creationId xmlns:a16="http://schemas.microsoft.com/office/drawing/2014/main" id="{8DD7A611-4FAC-1140-9641-2233EE80BDB5}"/>
              </a:ext>
            </a:extLst>
          </p:cNvPr>
          <p:cNvPicPr>
            <a:picLocks noChangeAspect="1" noChangeArrowheads="1"/>
          </p:cNvPicPr>
          <p:nvPr/>
        </p:nvPicPr>
        <p:blipFill>
          <a:blip r:embed="rId13" cstate="print"/>
          <a:srcRect/>
          <a:stretch>
            <a:fillRect/>
          </a:stretch>
        </p:blipFill>
        <p:spPr bwMode="auto">
          <a:xfrm>
            <a:off x="3849032" y="5604925"/>
            <a:ext cx="509632" cy="405169"/>
          </a:xfrm>
          <a:prstGeom prst="rect">
            <a:avLst/>
          </a:prstGeom>
          <a:noFill/>
          <a:ln w="9525">
            <a:noFill/>
            <a:miter lim="800000"/>
            <a:headEnd/>
            <a:tailEnd/>
          </a:ln>
        </p:spPr>
      </p:pic>
      <p:pic>
        <p:nvPicPr>
          <p:cNvPr id="14" name="Picture 18">
            <a:extLst>
              <a:ext uri="{FF2B5EF4-FFF2-40B4-BE49-F238E27FC236}">
                <a16:creationId xmlns:a16="http://schemas.microsoft.com/office/drawing/2014/main" id="{D8FAB0E5-8DF9-114F-A3D5-30DE2DF6267B}"/>
              </a:ext>
            </a:extLst>
          </p:cNvPr>
          <p:cNvPicPr>
            <a:picLocks noChangeAspect="1"/>
          </p:cNvPicPr>
          <p:nvPr/>
        </p:nvPicPr>
        <p:blipFill>
          <a:blip r:embed="rId14" cstate="print"/>
          <a:srcRect b="6708"/>
          <a:stretch>
            <a:fillRect/>
          </a:stretch>
        </p:blipFill>
        <p:spPr bwMode="auto">
          <a:xfrm>
            <a:off x="6644285" y="5632224"/>
            <a:ext cx="360377" cy="447791"/>
          </a:xfrm>
          <a:prstGeom prst="rect">
            <a:avLst/>
          </a:prstGeom>
          <a:noFill/>
          <a:ln w="9525">
            <a:noFill/>
            <a:miter lim="800000"/>
            <a:headEnd/>
            <a:tailEnd/>
          </a:ln>
        </p:spPr>
      </p:pic>
      <p:pic>
        <p:nvPicPr>
          <p:cNvPr id="15" name="Picture 4" descr="Emavundleni Research Centre">
            <a:extLst>
              <a:ext uri="{FF2B5EF4-FFF2-40B4-BE49-F238E27FC236}">
                <a16:creationId xmlns:a16="http://schemas.microsoft.com/office/drawing/2014/main" id="{BA1EE7D0-64D7-D94C-9CC8-E95BC3DFA3BE}"/>
              </a:ext>
            </a:extLst>
          </p:cNvPr>
          <p:cNvPicPr>
            <a:picLocks noChangeAspect="1" noChangeArrowheads="1"/>
          </p:cNvPicPr>
          <p:nvPr/>
        </p:nvPicPr>
        <p:blipFill>
          <a:blip r:embed="rId15" cstate="print">
            <a:alphaModFix amt="85000"/>
            <a:extLst>
              <a:ext uri="{28A0092B-C50C-407E-A947-70E740481C1C}">
                <a14:useLocalDpi xmlns:a14="http://schemas.microsoft.com/office/drawing/2010/main" val="0"/>
              </a:ext>
            </a:extLst>
          </a:blip>
          <a:srcRect/>
          <a:stretch>
            <a:fillRect/>
          </a:stretch>
        </p:blipFill>
        <p:spPr bwMode="auto">
          <a:xfrm>
            <a:off x="6173163" y="5687787"/>
            <a:ext cx="401955" cy="336666"/>
          </a:xfrm>
          <a:prstGeom prst="rect">
            <a:avLst/>
          </a:prstGeom>
          <a:noFill/>
          <a:ln>
            <a:noFill/>
          </a:ln>
          <a:effectLst/>
          <a:extLst>
            <a:ext uri="{909E8E84-426E-40DD-AFC4-6F175D3DCCD1}">
              <a14:hiddenFill xmlns:a14="http://schemas.microsoft.com/office/drawing/2010/main">
                <a:solidFill>
                  <a:srgbClr val="000000">
                    <a:alpha val="85097"/>
                  </a:srgbClr>
                </a:solidFill>
              </a14:hiddenFill>
            </a:ex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pic>
      <p:pic>
        <p:nvPicPr>
          <p:cNvPr id="17" name="Picture 20">
            <a:extLst>
              <a:ext uri="{FF2B5EF4-FFF2-40B4-BE49-F238E27FC236}">
                <a16:creationId xmlns:a16="http://schemas.microsoft.com/office/drawing/2014/main" id="{5A058F53-4585-3649-BD8D-05BB14CCB687}"/>
              </a:ext>
            </a:extLst>
          </p:cNvPr>
          <p:cNvPicPr>
            <a:picLocks noChangeAspect="1"/>
          </p:cNvPicPr>
          <p:nvPr/>
        </p:nvPicPr>
        <p:blipFill>
          <a:blip r:embed="rId16" cstate="print"/>
          <a:srcRect t="-2" b="-2"/>
          <a:stretch>
            <a:fillRect/>
          </a:stretch>
        </p:blipFill>
        <p:spPr bwMode="auto">
          <a:xfrm>
            <a:off x="4442716" y="5600552"/>
            <a:ext cx="466783" cy="430635"/>
          </a:xfrm>
          <a:prstGeom prst="rect">
            <a:avLst/>
          </a:prstGeom>
          <a:noFill/>
          <a:ln w="9525">
            <a:noFill/>
            <a:miter lim="800000"/>
            <a:headEnd/>
            <a:tailEnd/>
          </a:ln>
        </p:spPr>
      </p:pic>
      <p:pic>
        <p:nvPicPr>
          <p:cNvPr id="18" name="Picture 21">
            <a:extLst>
              <a:ext uri="{FF2B5EF4-FFF2-40B4-BE49-F238E27FC236}">
                <a16:creationId xmlns:a16="http://schemas.microsoft.com/office/drawing/2014/main" id="{AA3A2523-39F0-1547-8270-BC85D29569DB}"/>
              </a:ext>
            </a:extLst>
          </p:cNvPr>
          <p:cNvPicPr>
            <a:picLocks noChangeAspect="1"/>
          </p:cNvPicPr>
          <p:nvPr/>
        </p:nvPicPr>
        <p:blipFill>
          <a:blip r:embed="rId17" cstate="print"/>
          <a:srcRect/>
          <a:stretch>
            <a:fillRect/>
          </a:stretch>
        </p:blipFill>
        <p:spPr bwMode="auto">
          <a:xfrm>
            <a:off x="5657197" y="5596282"/>
            <a:ext cx="446799" cy="447675"/>
          </a:xfrm>
          <a:prstGeom prst="rect">
            <a:avLst/>
          </a:prstGeom>
          <a:noFill/>
          <a:ln w="9525">
            <a:noFill/>
            <a:miter lim="800000"/>
            <a:headEnd/>
            <a:tailEnd/>
          </a:ln>
        </p:spPr>
      </p:pic>
      <p:pic>
        <p:nvPicPr>
          <p:cNvPr id="19" name="Picture 2">
            <a:extLst>
              <a:ext uri="{FF2B5EF4-FFF2-40B4-BE49-F238E27FC236}">
                <a16:creationId xmlns:a16="http://schemas.microsoft.com/office/drawing/2014/main" id="{9E1A805D-C813-294D-9152-31D99A697D18}"/>
              </a:ext>
            </a:extLst>
          </p:cNvPr>
          <p:cNvPicPr>
            <a:picLocks noChangeAspect="1"/>
          </p:cNvPicPr>
          <p:nvPr/>
        </p:nvPicPr>
        <p:blipFill>
          <a:blip r:embed="rId18" cstate="print"/>
          <a:srcRect/>
          <a:stretch>
            <a:fillRect/>
          </a:stretch>
        </p:blipFill>
        <p:spPr bwMode="auto">
          <a:xfrm>
            <a:off x="3005345" y="5669308"/>
            <a:ext cx="757612" cy="357918"/>
          </a:xfrm>
          <a:prstGeom prst="rect">
            <a:avLst/>
          </a:prstGeom>
          <a:noFill/>
          <a:ln w="9525">
            <a:noFill/>
            <a:miter lim="800000"/>
            <a:headEnd/>
            <a:tailEnd/>
          </a:ln>
        </p:spPr>
      </p:pic>
      <p:pic>
        <p:nvPicPr>
          <p:cNvPr id="20" name="Picture 1">
            <a:extLst>
              <a:ext uri="{FF2B5EF4-FFF2-40B4-BE49-F238E27FC236}">
                <a16:creationId xmlns:a16="http://schemas.microsoft.com/office/drawing/2014/main" id="{59B364E9-EEE3-5B49-A57E-EFEED1C23560}"/>
              </a:ext>
            </a:extLst>
          </p:cNvPr>
          <p:cNvPicPr>
            <a:picLocks noChangeAspect="1"/>
          </p:cNvPicPr>
          <p:nvPr/>
        </p:nvPicPr>
        <p:blipFill>
          <a:blip r:embed="rId19" cstate="print"/>
          <a:srcRect/>
          <a:stretch>
            <a:fillRect/>
          </a:stretch>
        </p:blipFill>
        <p:spPr bwMode="auto">
          <a:xfrm>
            <a:off x="9012776" y="5832138"/>
            <a:ext cx="967345" cy="178816"/>
          </a:xfrm>
          <a:prstGeom prst="rect">
            <a:avLst/>
          </a:prstGeom>
          <a:noFill/>
          <a:ln w="9525">
            <a:noFill/>
            <a:miter lim="800000"/>
            <a:headEnd/>
            <a:tailEnd/>
          </a:ln>
        </p:spPr>
      </p:pic>
      <p:pic>
        <p:nvPicPr>
          <p:cNvPr id="21" name="Picture 7">
            <a:extLst>
              <a:ext uri="{FF2B5EF4-FFF2-40B4-BE49-F238E27FC236}">
                <a16:creationId xmlns:a16="http://schemas.microsoft.com/office/drawing/2014/main" id="{A390980E-32E6-5940-BB17-4888EE6E56CB}"/>
              </a:ext>
            </a:extLst>
          </p:cNvPr>
          <p:cNvPicPr>
            <a:picLocks noChangeAspect="1"/>
          </p:cNvPicPr>
          <p:nvPr/>
        </p:nvPicPr>
        <p:blipFill>
          <a:blip r:embed="rId20" cstate="print"/>
          <a:srcRect/>
          <a:stretch>
            <a:fillRect/>
          </a:stretch>
        </p:blipFill>
        <p:spPr bwMode="auto">
          <a:xfrm>
            <a:off x="4996678" y="5669308"/>
            <a:ext cx="630836" cy="325661"/>
          </a:xfrm>
          <a:prstGeom prst="rect">
            <a:avLst/>
          </a:prstGeom>
          <a:noFill/>
          <a:ln w="9525">
            <a:noFill/>
            <a:miter lim="800000"/>
            <a:headEnd/>
            <a:tailEnd/>
          </a:ln>
        </p:spPr>
      </p:pic>
      <p:pic>
        <p:nvPicPr>
          <p:cNvPr id="22" name="Picture 21"/>
          <p:cNvPicPr>
            <a:picLocks noChangeAspect="1"/>
          </p:cNvPicPr>
          <p:nvPr/>
        </p:nvPicPr>
        <p:blipFill>
          <a:blip r:embed="rId21"/>
          <a:stretch>
            <a:fillRect/>
          </a:stretch>
        </p:blipFill>
        <p:spPr>
          <a:xfrm>
            <a:off x="2034403" y="5709363"/>
            <a:ext cx="900683" cy="312231"/>
          </a:xfrm>
          <a:prstGeom prst="rect">
            <a:avLst/>
          </a:prstGeom>
        </p:spPr>
      </p:pic>
      <p:pic>
        <p:nvPicPr>
          <p:cNvPr id="23" name="Picture 3">
            <a:extLst>
              <a:ext uri="{FF2B5EF4-FFF2-40B4-BE49-F238E27FC236}">
                <a16:creationId xmlns:a16="http://schemas.microsoft.com/office/drawing/2014/main" id="{8B7E549C-DEE8-464B-ACDE-3B08AE10E6E2}"/>
              </a:ext>
            </a:extLst>
          </p:cNvPr>
          <p:cNvPicPr>
            <a:picLocks noChangeAspect="1" noChangeArrowheads="1"/>
          </p:cNvPicPr>
          <p:nvPr/>
        </p:nvPicPr>
        <p:blipFill>
          <a:blip r:embed="rId22" cstate="print">
            <a:alphaModFix amt="85000"/>
            <a:extLst>
              <a:ext uri="{28A0092B-C50C-407E-A947-70E740481C1C}">
                <a14:useLocalDpi xmlns:a14="http://schemas.microsoft.com/office/drawing/2010/main" val="0"/>
              </a:ext>
            </a:extLst>
          </a:blip>
          <a:srcRect/>
          <a:stretch>
            <a:fillRect/>
          </a:stretch>
        </p:blipFill>
        <p:spPr bwMode="auto">
          <a:xfrm>
            <a:off x="11249765" y="5758260"/>
            <a:ext cx="528964" cy="307749"/>
          </a:xfrm>
          <a:prstGeom prst="rect">
            <a:avLst/>
          </a:prstGeom>
          <a:noFill/>
          <a:ln>
            <a:noFill/>
          </a:ln>
          <a:effectLst/>
          <a:extLst>
            <a:ext uri="{909E8E84-426E-40DD-AFC4-6F175D3DCCD1}">
              <a14:hiddenFill xmlns:a14="http://schemas.microsoft.com/office/drawing/2010/main">
                <a:solidFill>
                  <a:srgbClr val="000000">
                    <a:alpha val="85097"/>
                  </a:srgbClr>
                </a:solidFill>
              </a14:hiddenFill>
            </a:ex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pic>
    </p:spTree>
    <p:extLst>
      <p:ext uri="{BB962C8B-B14F-4D97-AF65-F5344CB8AC3E}">
        <p14:creationId xmlns:p14="http://schemas.microsoft.com/office/powerpoint/2010/main" val="389547438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Population and follow-up</a:t>
            </a:r>
            <a:endParaRPr lang="en-US" altLang="en-US" dirty="0">
              <a:latin typeface="+mj-lt"/>
            </a:endParaRPr>
          </a:p>
        </p:txBody>
      </p:sp>
      <p:sp>
        <p:nvSpPr>
          <p:cNvPr id="16" name="Content Placeholder 1">
            <a:extLst/>
          </p:cNvPr>
          <p:cNvSpPr>
            <a:spLocks noGrp="1"/>
          </p:cNvSpPr>
          <p:nvPr>
            <p:ph idx="1"/>
          </p:nvPr>
        </p:nvSpPr>
        <p:spPr>
          <a:xfrm>
            <a:off x="330819" y="1334388"/>
            <a:ext cx="6861717" cy="4718050"/>
          </a:xfrm>
        </p:spPr>
        <p:txBody>
          <a:bodyPr rtlCol="0">
            <a:noAutofit/>
          </a:bodyPr>
          <a:lstStyle/>
          <a:p>
            <a:pPr>
              <a:spcBef>
                <a:spcPts val="0"/>
              </a:spcBef>
              <a:buClr>
                <a:schemeClr val="accent3"/>
              </a:buClr>
            </a:pPr>
            <a:r>
              <a:rPr lang="en-US" sz="1800" dirty="0">
                <a:latin typeface="+mj-lt"/>
              </a:rPr>
              <a:t>Eligibility criteria: desired effective contraception, HIV seronegative, aged 16-35 years, agreed to use the assigned method for 18 months, able to provide written, informed </a:t>
            </a:r>
            <a:r>
              <a:rPr lang="en-US" sz="1800" dirty="0" smtClean="0">
                <a:latin typeface="+mj-lt"/>
              </a:rPr>
              <a:t>consent.</a:t>
            </a:r>
          </a:p>
          <a:p>
            <a:pPr marL="0" indent="0">
              <a:spcBef>
                <a:spcPts val="0"/>
              </a:spcBef>
              <a:buClr>
                <a:schemeClr val="accent3"/>
              </a:buClr>
              <a:buNone/>
            </a:pPr>
            <a:endParaRPr lang="en-US" sz="1200" i="1" dirty="0" smtClean="0">
              <a:latin typeface="+mj-lt"/>
            </a:endParaRPr>
          </a:p>
          <a:p>
            <a:pPr marL="0" indent="0" algn="ctr">
              <a:spcBef>
                <a:spcPts val="0"/>
              </a:spcBef>
              <a:buClr>
                <a:schemeClr val="accent3"/>
              </a:buClr>
              <a:buNone/>
            </a:pPr>
            <a:r>
              <a:rPr lang="en-US" sz="1800" i="1" dirty="0" smtClean="0">
                <a:latin typeface="+mj-lt"/>
              </a:rPr>
              <a:t>Importantly</a:t>
            </a:r>
            <a:r>
              <a:rPr lang="en-US" sz="1800" i="1" dirty="0">
                <a:latin typeface="+mj-lt"/>
              </a:rPr>
              <a:t>, women were recruited for </a:t>
            </a:r>
            <a:r>
              <a:rPr lang="en-US" sz="1800" i="1" dirty="0" smtClean="0">
                <a:latin typeface="+mj-lt"/>
              </a:rPr>
              <a:t>ECHO based </a:t>
            </a:r>
            <a:r>
              <a:rPr lang="en-US" sz="1800" i="1" dirty="0">
                <a:latin typeface="+mj-lt"/>
              </a:rPr>
              <a:t>on residing in geographies that had high risk of HIV but not individual characteristics of HIV risk, such as transactional sex, history of STIs, or self-reported high-risk </a:t>
            </a:r>
            <a:r>
              <a:rPr lang="en-US" sz="1800" i="1" dirty="0" err="1">
                <a:latin typeface="+mj-lt"/>
              </a:rPr>
              <a:t>behaviours</a:t>
            </a:r>
            <a:r>
              <a:rPr lang="en-US" sz="1800" i="1" dirty="0">
                <a:latin typeface="+mj-lt"/>
              </a:rPr>
              <a:t>. </a:t>
            </a:r>
            <a:endParaRPr lang="en-US" sz="1800" dirty="0">
              <a:latin typeface="+mj-lt"/>
            </a:endParaRPr>
          </a:p>
          <a:p>
            <a:pPr>
              <a:spcBef>
                <a:spcPts val="0"/>
              </a:spcBef>
              <a:buClr>
                <a:schemeClr val="accent3"/>
              </a:buClr>
            </a:pPr>
            <a:endParaRPr lang="en-US" sz="1800" dirty="0">
              <a:latin typeface="+mj-lt"/>
            </a:endParaRPr>
          </a:p>
          <a:p>
            <a:pPr>
              <a:spcBef>
                <a:spcPts val="0"/>
              </a:spcBef>
              <a:buClr>
                <a:schemeClr val="accent3"/>
              </a:buClr>
            </a:pPr>
            <a:r>
              <a:rPr lang="en-US" sz="1800" dirty="0">
                <a:latin typeface="+mj-lt"/>
              </a:rPr>
              <a:t>Study follow-up occurred at one month </a:t>
            </a:r>
            <a:r>
              <a:rPr lang="en-GB" sz="1800" dirty="0" smtClean="0">
                <a:latin typeface="+mj-lt"/>
              </a:rPr>
              <a:t>then </a:t>
            </a:r>
            <a:r>
              <a:rPr lang="en-GB" sz="1800" dirty="0">
                <a:latin typeface="+mj-lt"/>
              </a:rPr>
              <a:t>quarterly for up to 18 months, including HIV testing, contraceptive counselling, and safety monitoring.</a:t>
            </a:r>
          </a:p>
          <a:p>
            <a:pPr lvl="1">
              <a:spcBef>
                <a:spcPts val="0"/>
              </a:spcBef>
              <a:buClr>
                <a:schemeClr val="accent3"/>
              </a:buClr>
              <a:buFont typeface="Arial" panose="020B0604020202020204" pitchFamily="34" charset="0"/>
              <a:buChar char="•"/>
            </a:pPr>
            <a:r>
              <a:rPr lang="en-US" sz="1800" dirty="0">
                <a:latin typeface="+mj-lt"/>
              </a:rPr>
              <a:t>Women were counselled that they could at any time choose to discontinue their </a:t>
            </a:r>
            <a:r>
              <a:rPr lang="en-US" sz="1800" dirty="0" err="1">
                <a:latin typeface="+mj-lt"/>
              </a:rPr>
              <a:t>randomised</a:t>
            </a:r>
            <a:r>
              <a:rPr lang="en-US" sz="1800" dirty="0">
                <a:latin typeface="+mj-lt"/>
              </a:rPr>
              <a:t> method, choosing another trial method, a different contraceptive method, or no method. </a:t>
            </a: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5" name="Picture 4">
            <a:extLst>
              <a:ext uri="{FF2B5EF4-FFF2-40B4-BE49-F238E27FC236}">
                <a16:creationId xmlns:a16="http://schemas.microsoft.com/office/drawing/2014/main" id="{F3359AB5-0251-8743-B45F-19545EF8E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316" y="2419815"/>
            <a:ext cx="4222103" cy="2240678"/>
          </a:xfrm>
          <a:prstGeom prst="rect">
            <a:avLst/>
          </a:prstGeom>
        </p:spPr>
      </p:pic>
    </p:spTree>
    <p:extLst>
      <p:ext uri="{BB962C8B-B14F-4D97-AF65-F5344CB8AC3E}">
        <p14:creationId xmlns:p14="http://schemas.microsoft.com/office/powerpoint/2010/main" val="259849961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992315" y="424553"/>
            <a:ext cx="8299847"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What did ECHO find?</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Tree>
    <p:extLst>
      <p:ext uri="{BB962C8B-B14F-4D97-AF65-F5344CB8AC3E}">
        <p14:creationId xmlns:p14="http://schemas.microsoft.com/office/powerpoint/2010/main" val="417997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Enrolment and </a:t>
            </a:r>
            <a:r>
              <a:rPr lang="en-US" altLang="en-US" dirty="0" err="1" smtClean="0">
                <a:latin typeface="+mj-lt"/>
              </a:rPr>
              <a:t>randomised</a:t>
            </a:r>
            <a:r>
              <a:rPr lang="en-US" altLang="en-US" dirty="0" smtClean="0">
                <a:latin typeface="+mj-lt"/>
              </a:rPr>
              <a:t> assignment</a:t>
            </a:r>
            <a:endParaRPr lang="en-US" altLang="en-US" dirty="0">
              <a:latin typeface="+mj-lt"/>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cxnSp>
        <p:nvCxnSpPr>
          <p:cNvPr id="6" name="Straight Connector 5"/>
          <p:cNvCxnSpPr/>
          <p:nvPr/>
        </p:nvCxnSpPr>
        <p:spPr>
          <a:xfrm>
            <a:off x="6097656" y="3643228"/>
            <a:ext cx="2696" cy="482349"/>
          </a:xfrm>
          <a:prstGeom prst="line">
            <a:avLst/>
          </a:prstGeom>
          <a:ln w="25400">
            <a:solidFill>
              <a:srgbClr val="008D8A"/>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94672" y="1847209"/>
            <a:ext cx="6805968" cy="799738"/>
          </a:xfrm>
          <a:prstGeom prst="rect">
            <a:avLst/>
          </a:prstGeom>
          <a:solidFill>
            <a:schemeClr val="accent3">
              <a:lumMod val="50000"/>
            </a:scheme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7829 </a:t>
            </a:r>
            <a:r>
              <a:rPr kumimoji="0" lang="en-GB" sz="2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women ages 16-35 desiring contraception and willing to be randomised</a:t>
            </a:r>
          </a:p>
        </p:txBody>
      </p:sp>
      <p:sp>
        <p:nvSpPr>
          <p:cNvPr id="8" name="TextBox 7"/>
          <p:cNvSpPr txBox="1"/>
          <p:nvPr/>
        </p:nvSpPr>
        <p:spPr>
          <a:xfrm>
            <a:off x="5064172" y="4054134"/>
            <a:ext cx="2046953" cy="890696"/>
          </a:xfrm>
          <a:prstGeom prst="rect">
            <a:avLst/>
          </a:prstGeom>
          <a:solidFill>
            <a:schemeClr val="accent3">
              <a:lumMod val="50000"/>
            </a:schemeClr>
          </a:solidFill>
          <a:ln>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Copper IUD</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GB"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2607 </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women)</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9" name="Straight Connector 8"/>
          <p:cNvCxnSpPr/>
          <p:nvPr/>
        </p:nvCxnSpPr>
        <p:spPr>
          <a:xfrm flipH="1">
            <a:off x="4209544" y="3711501"/>
            <a:ext cx="487002" cy="342574"/>
          </a:xfrm>
          <a:prstGeom prst="line">
            <a:avLst/>
          </a:prstGeom>
          <a:ln w="25400">
            <a:solidFill>
              <a:srgbClr val="008D8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29777" y="3613157"/>
            <a:ext cx="717237" cy="505398"/>
          </a:xfrm>
          <a:prstGeom prst="line">
            <a:avLst/>
          </a:prstGeom>
          <a:ln w="25400">
            <a:solidFill>
              <a:srgbClr val="008D8A"/>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71348" y="2936865"/>
            <a:ext cx="2849304" cy="793941"/>
          </a:xfrm>
          <a:prstGeom prst="rect">
            <a:avLst/>
          </a:prstGeom>
          <a:solidFill>
            <a:schemeClr val="accent3">
              <a:lumMod val="50000"/>
            </a:schemeClr>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Randomise</a:t>
            </a:r>
            <a:b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(1:1:1 ratio)</a:t>
            </a:r>
          </a:p>
        </p:txBody>
      </p:sp>
      <p:sp>
        <p:nvSpPr>
          <p:cNvPr id="12" name="TextBox 11"/>
          <p:cNvSpPr txBox="1"/>
          <p:nvPr/>
        </p:nvSpPr>
        <p:spPr>
          <a:xfrm>
            <a:off x="2172410" y="4037996"/>
            <a:ext cx="2046953" cy="906834"/>
          </a:xfrm>
          <a:prstGeom prst="rect">
            <a:avLst/>
          </a:prstGeom>
          <a:solidFill>
            <a:schemeClr val="accent3">
              <a:lumMod val="50000"/>
            </a:schemeClr>
          </a:solidFill>
          <a:ln>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DMPA</a:t>
            </a:r>
            <a:r>
              <a:rPr kumimoji="0" lang="en-ZA" sz="2000" b="1" i="0" u="none" strike="noStrike" kern="1200" cap="none" spc="0" normalizeH="0" baseline="0" noProof="0" dirty="0">
                <a:ln>
                  <a:noFill/>
                </a:ln>
                <a:solidFill>
                  <a:prstClr val="white"/>
                </a:solidFill>
                <a:effectLst/>
                <a:uLnTx/>
                <a:uFillTx/>
                <a:latin typeface="Calibri"/>
                <a:ea typeface="+mn-ea"/>
                <a:cs typeface="+mn-cs"/>
              </a:rPr>
              <a:t>‒IM</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GB"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2609 </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women)</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TextBox 12"/>
          <p:cNvSpPr txBox="1"/>
          <p:nvPr/>
        </p:nvSpPr>
        <p:spPr>
          <a:xfrm>
            <a:off x="7955934" y="4067074"/>
            <a:ext cx="2046953" cy="889184"/>
          </a:xfrm>
          <a:prstGeom prst="rect">
            <a:avLst/>
          </a:prstGeom>
          <a:solidFill>
            <a:schemeClr val="accent3">
              <a:lumMod val="50000"/>
            </a:schemeClr>
          </a:solidFill>
          <a:ln>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LNG implant</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GB"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2613 </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women)</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8250435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Participant characteristics</a:t>
            </a:r>
            <a:endParaRPr lang="en-US" altLang="en-US" dirty="0">
              <a:latin typeface="+mj-lt"/>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sp>
        <p:nvSpPr>
          <p:cNvPr id="14" name="Freeform 8">
            <a:extLst>
              <a:ext uri="{FF2B5EF4-FFF2-40B4-BE49-F238E27FC236}">
                <a16:creationId xmlns:a16="http://schemas.microsoft.com/office/drawing/2014/main" id="{5909916D-96CC-4AC0-9E2F-AB65E7235C68}"/>
              </a:ext>
            </a:extLst>
          </p:cNvPr>
          <p:cNvSpPr/>
          <p:nvPr/>
        </p:nvSpPr>
        <p:spPr>
          <a:xfrm>
            <a:off x="3035300" y="1204329"/>
            <a:ext cx="7175500" cy="743842"/>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Average age 23 (range 16-35</a:t>
            </a:r>
            <a:r>
              <a:rPr kumimoji="0" lang="en-US" altLang="en-US" sz="2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 63% &lt;25 years of age</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Freeform 10">
            <a:extLst>
              <a:ext uri="{FF2B5EF4-FFF2-40B4-BE49-F238E27FC236}">
                <a16:creationId xmlns:a16="http://schemas.microsoft.com/office/drawing/2014/main" id="{27BBC321-2619-4BE2-A87C-5458BA849B0C}"/>
              </a:ext>
            </a:extLst>
          </p:cNvPr>
          <p:cNvSpPr/>
          <p:nvPr/>
        </p:nvSpPr>
        <p:spPr>
          <a:xfrm>
            <a:off x="3035300" y="2116869"/>
            <a:ext cx="7164388" cy="743842"/>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Most (81%) were not </a:t>
            </a:r>
            <a:r>
              <a:rPr kumimoji="0" lang="en-US" altLang="en-US" sz="2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married &amp; most (81%) had previously been pregnant at least once</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 name="Rounded Rectangle 11">
            <a:extLst>
              <a:ext uri="{FF2B5EF4-FFF2-40B4-BE49-F238E27FC236}">
                <a16:creationId xmlns:a16="http://schemas.microsoft.com/office/drawing/2014/main" id="{99DB6DCF-5FC0-4798-9EDE-D53BA71FBE35}"/>
              </a:ext>
            </a:extLst>
          </p:cNvPr>
          <p:cNvSpPr/>
          <p:nvPr/>
        </p:nvSpPr>
        <p:spPr>
          <a:xfrm>
            <a:off x="1950169" y="2089641"/>
            <a:ext cx="999697" cy="771071"/>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4">
            <a:extLst>
              <a:ext uri="{FF2B5EF4-FFF2-40B4-BE49-F238E27FC236}">
                <a16:creationId xmlns:a16="http://schemas.microsoft.com/office/drawing/2014/main" id="{05CED5D5-508E-47FE-9DFA-C2463B876223}"/>
              </a:ext>
            </a:extLst>
          </p:cNvPr>
          <p:cNvSpPr/>
          <p:nvPr/>
        </p:nvSpPr>
        <p:spPr>
          <a:xfrm>
            <a:off x="3035300" y="3941949"/>
            <a:ext cx="7164388" cy="743842"/>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STIs were common: </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18% </a:t>
            </a:r>
            <a:r>
              <a:rPr kumimoji="0" lang="en-US" sz="2400" b="0" i="0" u="none" strike="noStrike" kern="1200" cap="none" spc="0" normalizeH="0" baseline="0" noProof="0" dirty="0">
                <a:ln>
                  <a:noFill/>
                </a:ln>
                <a:solidFill>
                  <a:prstClr val="white"/>
                </a:solidFill>
                <a:effectLst/>
                <a:uLnTx/>
                <a:uFillTx/>
                <a:latin typeface="Calibri"/>
                <a:ea typeface="+mn-ea"/>
                <a:cs typeface="+mn-cs"/>
              </a:rPr>
              <a:t>had </a:t>
            </a:r>
            <a:r>
              <a:rPr kumimoji="0" lang="en-US" sz="2400" b="0" i="1" u="none" strike="noStrike" kern="1200" cap="none" spc="0" normalizeH="0" baseline="0" noProof="0" dirty="0">
                <a:ln>
                  <a:noFill/>
                </a:ln>
                <a:solidFill>
                  <a:prstClr val="white"/>
                </a:solidFill>
                <a:effectLst/>
                <a:uLnTx/>
                <a:uFillTx/>
                <a:latin typeface="Calibri"/>
                <a:ea typeface="+mn-ea"/>
                <a:cs typeface="+mn-cs"/>
              </a:rPr>
              <a:t>C. trachomatis, </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5% </a:t>
            </a:r>
            <a:r>
              <a:rPr kumimoji="0" lang="en-US" sz="2400" b="0" i="1" u="none" strike="noStrike" kern="1200" cap="none" spc="0" normalizeH="0" baseline="0" noProof="0" dirty="0" smtClean="0">
                <a:ln>
                  <a:noFill/>
                </a:ln>
                <a:solidFill>
                  <a:prstClr val="white"/>
                </a:solidFill>
                <a:effectLst/>
                <a:uLnTx/>
                <a:uFillTx/>
                <a:latin typeface="Calibri"/>
                <a:ea typeface="+mn-ea"/>
                <a:cs typeface="+mn-cs"/>
              </a:rPr>
              <a:t>N</a:t>
            </a:r>
            <a:r>
              <a:rPr kumimoji="0" lang="en-US" sz="2400" b="0" i="1" u="none" strike="noStrike" kern="1200" cap="none" spc="0" normalizeH="0" baseline="0" noProof="0" dirty="0">
                <a:ln>
                  <a:noFill/>
                </a:ln>
                <a:solidFill>
                  <a:prstClr val="white"/>
                </a:solidFill>
                <a:effectLst/>
                <a:uLnTx/>
                <a:uFillTx/>
                <a:latin typeface="Calibri"/>
                <a:ea typeface="+mn-ea"/>
                <a:cs typeface="+mn-cs"/>
              </a:rPr>
              <a:t>. gonorrhoeae</a:t>
            </a:r>
            <a:r>
              <a:rPr kumimoji="0" lang="en-US" sz="2400" b="0" i="0" u="none" strike="noStrike" kern="1200" cap="none" spc="0" normalizeH="0" baseline="0" noProof="0" dirty="0">
                <a:ln>
                  <a:noFill/>
                </a:ln>
                <a:solidFill>
                  <a:prstClr val="white"/>
                </a:solidFill>
                <a:effectLst/>
                <a:uLnTx/>
                <a:uFillTx/>
                <a:latin typeface="Calibri"/>
                <a:ea typeface="+mn-ea"/>
                <a:cs typeface="+mn-cs"/>
              </a:rPr>
              <a:t>, and </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38% HSV-2 (Deese LBPEB16)</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8" name="Rounded Rectangle 15">
            <a:extLst>
              <a:ext uri="{FF2B5EF4-FFF2-40B4-BE49-F238E27FC236}">
                <a16:creationId xmlns:a16="http://schemas.microsoft.com/office/drawing/2014/main" id="{A59DE172-DADE-4F5B-BB8A-E253FC7D65F1}"/>
              </a:ext>
            </a:extLst>
          </p:cNvPr>
          <p:cNvSpPr/>
          <p:nvPr/>
        </p:nvSpPr>
        <p:spPr>
          <a:xfrm>
            <a:off x="2049637" y="3094534"/>
            <a:ext cx="831793" cy="76163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2">
            <a:extLst>
              <a:ext uri="{FF2B5EF4-FFF2-40B4-BE49-F238E27FC236}">
                <a16:creationId xmlns:a16="http://schemas.microsoft.com/office/drawing/2014/main" id="{A61B7242-F6FB-48D8-A918-CFD66B71D914}"/>
              </a:ext>
            </a:extLst>
          </p:cNvPr>
          <p:cNvSpPr/>
          <p:nvPr/>
        </p:nvSpPr>
        <p:spPr>
          <a:xfrm>
            <a:off x="3035300" y="3029409"/>
            <a:ext cx="7164388" cy="743842"/>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Half </a:t>
            </a:r>
            <a:r>
              <a:rPr kumimoji="0" lang="en-US" alt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did not use a condom with their last sex </a:t>
            </a:r>
            <a:r>
              <a:rPr kumimoji="0" lang="en-US" altLang="en-US" sz="2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act, but only 7</a:t>
            </a:r>
            <a:r>
              <a:rPr kumimoji="0" lang="en-US" alt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reported &gt;1 partner in the prior 3 months</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4149" t="5900" b="20866"/>
          <a:stretch/>
        </p:blipFill>
        <p:spPr>
          <a:xfrm>
            <a:off x="1954543" y="1187704"/>
            <a:ext cx="995323" cy="760467"/>
          </a:xfrm>
          <a:prstGeom prst="rect">
            <a:avLst/>
          </a:prstGeom>
        </p:spPr>
      </p:pic>
      <p:pic>
        <p:nvPicPr>
          <p:cNvPr id="21" name="Picture 2" descr="Image result for sexually transmitted infec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9470" y="3970115"/>
            <a:ext cx="695348" cy="695348"/>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14">
            <a:extLst>
              <a:ext uri="{FF2B5EF4-FFF2-40B4-BE49-F238E27FC236}">
                <a16:creationId xmlns:a16="http://schemas.microsoft.com/office/drawing/2014/main" id="{05CED5D5-508E-47FE-9DFA-C2463B876223}"/>
              </a:ext>
            </a:extLst>
          </p:cNvPr>
          <p:cNvSpPr/>
          <p:nvPr/>
        </p:nvSpPr>
        <p:spPr>
          <a:xfrm>
            <a:off x="3035300" y="4790745"/>
            <a:ext cx="7164388" cy="990681"/>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PrEP was incorporated towards the end of the trial – 622 women used PrEP during follow-up (Beesham LBPEC25)</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3" name="Picture 2" descr="Image result for PrE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950" r="19860"/>
          <a:stretch/>
        </p:blipFill>
        <p:spPr bwMode="auto">
          <a:xfrm>
            <a:off x="1837755" y="4779408"/>
            <a:ext cx="977063" cy="93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9095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Follow-up</a:t>
            </a:r>
            <a:endParaRPr lang="en-US" altLang="en-US" dirty="0">
              <a:latin typeface="+mj-lt"/>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sp>
        <p:nvSpPr>
          <p:cNvPr id="14" name="Content Placeholder 1">
            <a:extLst>
              <a:ext uri="{FF2B5EF4-FFF2-40B4-BE49-F238E27FC236}">
                <a16:creationId xmlns:a16="http://schemas.microsoft.com/office/drawing/2014/main" id="{B6AA60E7-CE9F-9E48-839F-AA2A6291A127}"/>
              </a:ext>
            </a:extLst>
          </p:cNvPr>
          <p:cNvSpPr>
            <a:spLocks noGrp="1"/>
          </p:cNvSpPr>
          <p:nvPr>
            <p:ph idx="1"/>
          </p:nvPr>
        </p:nvSpPr>
        <p:spPr>
          <a:xfrm>
            <a:off x="609600" y="1207025"/>
            <a:ext cx="6695507" cy="4389120"/>
          </a:xfrm>
        </p:spPr>
        <p:txBody>
          <a:bodyPr>
            <a:normAutofit fontScale="92500" lnSpcReduction="10000"/>
          </a:bodyPr>
          <a:lstStyle/>
          <a:p>
            <a:pPr>
              <a:buClr>
                <a:schemeClr val="accent3"/>
              </a:buClr>
            </a:pPr>
            <a:r>
              <a:rPr lang="en-US" dirty="0" smtClean="0">
                <a:solidFill>
                  <a:schemeClr val="tx1"/>
                </a:solidFill>
                <a:latin typeface="+mj-lt"/>
              </a:rPr>
              <a:t>Retention </a:t>
            </a:r>
            <a:r>
              <a:rPr lang="en-US" dirty="0">
                <a:solidFill>
                  <a:schemeClr val="tx1"/>
                </a:solidFill>
                <a:latin typeface="+mj-lt"/>
              </a:rPr>
              <a:t>was </a:t>
            </a:r>
            <a:r>
              <a:rPr lang="en-US" dirty="0" smtClean="0">
                <a:solidFill>
                  <a:schemeClr val="tx1"/>
                </a:solidFill>
                <a:latin typeface="+mj-lt"/>
              </a:rPr>
              <a:t>94% at the final study visit</a:t>
            </a:r>
          </a:p>
          <a:p>
            <a:pPr>
              <a:buClr>
                <a:schemeClr val="accent3"/>
              </a:buClr>
            </a:pPr>
            <a:endParaRPr lang="en-US" dirty="0" smtClean="0">
              <a:solidFill>
                <a:schemeClr val="tx1"/>
              </a:solidFill>
              <a:latin typeface="+mj-lt"/>
            </a:endParaRPr>
          </a:p>
          <a:p>
            <a:pPr>
              <a:buClr>
                <a:schemeClr val="accent3"/>
              </a:buClr>
            </a:pPr>
            <a:r>
              <a:rPr lang="en-US" dirty="0" smtClean="0">
                <a:solidFill>
                  <a:schemeClr val="tx1"/>
                </a:solidFill>
                <a:latin typeface="+mj-lt"/>
              </a:rPr>
              <a:t>99+% </a:t>
            </a:r>
            <a:r>
              <a:rPr lang="en-US" dirty="0">
                <a:solidFill>
                  <a:schemeClr val="tx1"/>
                </a:solidFill>
                <a:latin typeface="+mj-lt"/>
              </a:rPr>
              <a:t>accepted their </a:t>
            </a:r>
            <a:r>
              <a:rPr lang="en-US" dirty="0" err="1">
                <a:solidFill>
                  <a:schemeClr val="tx1"/>
                </a:solidFill>
                <a:latin typeface="+mj-lt"/>
              </a:rPr>
              <a:t>randomised</a:t>
            </a:r>
            <a:r>
              <a:rPr lang="en-US" dirty="0">
                <a:solidFill>
                  <a:schemeClr val="tx1"/>
                </a:solidFill>
                <a:latin typeface="+mj-lt"/>
              </a:rPr>
              <a:t> method at enrolment. </a:t>
            </a:r>
          </a:p>
          <a:p>
            <a:pPr>
              <a:buClr>
                <a:schemeClr val="accent3"/>
              </a:buClr>
            </a:pPr>
            <a:endParaRPr lang="en-US" dirty="0">
              <a:solidFill>
                <a:schemeClr val="tx1"/>
              </a:solidFill>
              <a:latin typeface="+mj-lt"/>
            </a:endParaRPr>
          </a:p>
          <a:p>
            <a:pPr>
              <a:buClr>
                <a:schemeClr val="accent3"/>
              </a:buClr>
            </a:pPr>
            <a:r>
              <a:rPr lang="en-US" dirty="0" smtClean="0">
                <a:solidFill>
                  <a:schemeClr val="tx1"/>
                </a:solidFill>
                <a:latin typeface="+mj-lt"/>
              </a:rPr>
              <a:t>Participants </a:t>
            </a:r>
            <a:r>
              <a:rPr lang="en-US" dirty="0">
                <a:solidFill>
                  <a:schemeClr val="tx1"/>
                </a:solidFill>
                <a:latin typeface="+mj-lt"/>
              </a:rPr>
              <a:t>used their methods for 92% of the time they were in the study </a:t>
            </a:r>
          </a:p>
          <a:p>
            <a:pPr marL="0" indent="0">
              <a:buNone/>
            </a:pPr>
            <a:endParaRPr lang="en-US" dirty="0" smtClean="0"/>
          </a:p>
        </p:txBody>
      </p:sp>
      <p:sp>
        <p:nvSpPr>
          <p:cNvPr id="16" name="Pie 15"/>
          <p:cNvSpPr/>
          <p:nvPr/>
        </p:nvSpPr>
        <p:spPr>
          <a:xfrm>
            <a:off x="9694441" y="1081143"/>
            <a:ext cx="1561381" cy="1464757"/>
          </a:xfrm>
          <a:prstGeom prst="pie">
            <a:avLst>
              <a:gd name="adj1" fmla="val 21536919"/>
              <a:gd name="adj2" fmla="val 20021051"/>
            </a:avLst>
          </a:prstGeom>
          <a:solidFill>
            <a:schemeClr val="accent2"/>
          </a:solidFill>
          <a:ln>
            <a:solidFill>
              <a:srgbClr val="33CCCC"/>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222222"/>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a:ea typeface="+mn-ea"/>
                <a:cs typeface="+mn-cs"/>
              </a:rPr>
              <a:t>93.1% </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Pie 16"/>
          <p:cNvSpPr/>
          <p:nvPr/>
        </p:nvSpPr>
        <p:spPr>
          <a:xfrm>
            <a:off x="9651592" y="2770902"/>
            <a:ext cx="1604230" cy="1485004"/>
          </a:xfrm>
          <a:prstGeom prst="pie">
            <a:avLst>
              <a:gd name="adj1" fmla="val 0"/>
              <a:gd name="adj2" fmla="val 18672831"/>
            </a:avLst>
          </a:prstGeom>
          <a:solidFill>
            <a:schemeClr val="accent2"/>
          </a:solidFill>
          <a:ln>
            <a:solidFill>
              <a:srgbClr val="6600FF"/>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222222"/>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a:ea typeface="+mn-ea"/>
                <a:cs typeface="+mn-cs"/>
              </a:rPr>
              <a:t>89.0% </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Pie 17"/>
          <p:cNvSpPr/>
          <p:nvPr/>
        </p:nvSpPr>
        <p:spPr>
          <a:xfrm>
            <a:off x="9651592" y="4424999"/>
            <a:ext cx="1508056" cy="1519166"/>
          </a:xfrm>
          <a:prstGeom prst="pie">
            <a:avLst>
              <a:gd name="adj1" fmla="val 21557608"/>
              <a:gd name="adj2" fmla="val 20021051"/>
            </a:avLst>
          </a:prstGeom>
          <a:solidFill>
            <a:schemeClr val="accent2"/>
          </a:solidFill>
          <a:ln>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222222"/>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a:ea typeface="+mn-ea"/>
                <a:cs typeface="+mn-cs"/>
              </a:rPr>
              <a:t>93.7%</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9" name="Group 18"/>
          <p:cNvGrpSpPr/>
          <p:nvPr/>
        </p:nvGrpSpPr>
        <p:grpSpPr>
          <a:xfrm>
            <a:off x="7877926" y="1009870"/>
            <a:ext cx="1604398" cy="1665704"/>
            <a:chOff x="2024615" y="3104282"/>
            <a:chExt cx="2522659" cy="2510565"/>
          </a:xfrm>
        </p:grpSpPr>
        <p:pic>
          <p:nvPicPr>
            <p:cNvPr id="20" name="Content Placeholder 9">
              <a:extLst>
                <a:ext uri="{FF2B5EF4-FFF2-40B4-BE49-F238E27FC236}">
                  <a16:creationId xmlns:a16="http://schemas.microsoft.com/office/drawing/2014/main" id="{A5BF864A-0A58-4BF6-807E-D6856B728A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4616" y="3104282"/>
              <a:ext cx="2522658" cy="1980347"/>
            </a:xfrm>
            <a:prstGeom prst="rect">
              <a:avLst/>
            </a:prstGeom>
          </p:spPr>
        </p:pic>
        <p:sp>
          <p:nvSpPr>
            <p:cNvPr id="21" name="TextBox 20">
              <a:extLst>
                <a:ext uri="{FF2B5EF4-FFF2-40B4-BE49-F238E27FC236}">
                  <a16:creationId xmlns:a16="http://schemas.microsoft.com/office/drawing/2014/main" id="{DD8D59A7-1228-4C67-A0AF-9235317B1418}"/>
                </a:ext>
              </a:extLst>
            </p:cNvPr>
            <p:cNvSpPr txBox="1"/>
            <p:nvPr/>
          </p:nvSpPr>
          <p:spPr>
            <a:xfrm>
              <a:off x="2024615" y="5074511"/>
              <a:ext cx="2518685" cy="540336"/>
            </a:xfrm>
            <a:prstGeom prst="rect">
              <a:avLst/>
            </a:prstGeom>
            <a:solidFill>
              <a:schemeClr val="accent3">
                <a:lumMod val="50000"/>
              </a:schemeClr>
            </a:solidFill>
            <a:ln>
              <a:solidFill>
                <a:schemeClr val="accent3">
                  <a:lumMod val="50000"/>
                </a:schemeClr>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a:ea typeface="+mn-ea"/>
                  <a:cs typeface="+mn-cs"/>
                </a:rPr>
                <a:t>DMPA-IM</a:t>
              </a:r>
            </a:p>
          </p:txBody>
        </p:sp>
      </p:grpSp>
      <p:grpSp>
        <p:nvGrpSpPr>
          <p:cNvPr id="22" name="Group 21"/>
          <p:cNvGrpSpPr/>
          <p:nvPr/>
        </p:nvGrpSpPr>
        <p:grpSpPr>
          <a:xfrm>
            <a:off x="7877168" y="4419216"/>
            <a:ext cx="1603389" cy="1616739"/>
            <a:chOff x="7644726" y="3108290"/>
            <a:chExt cx="2522659" cy="2476384"/>
          </a:xfrm>
        </p:grpSpPr>
        <p:sp>
          <p:nvSpPr>
            <p:cNvPr id="23" name="TextBox 22">
              <a:extLst>
                <a:ext uri="{FF2B5EF4-FFF2-40B4-BE49-F238E27FC236}">
                  <a16:creationId xmlns:a16="http://schemas.microsoft.com/office/drawing/2014/main" id="{D92971FB-C4B1-4811-A3DF-E2AF4154A810}"/>
                </a:ext>
              </a:extLst>
            </p:cNvPr>
            <p:cNvSpPr txBox="1"/>
            <p:nvPr/>
          </p:nvSpPr>
          <p:spPr>
            <a:xfrm>
              <a:off x="7648700" y="5050552"/>
              <a:ext cx="2518685" cy="534122"/>
            </a:xfrm>
            <a:prstGeom prst="rect">
              <a:avLst/>
            </a:prstGeom>
            <a:solidFill>
              <a:schemeClr val="accent3">
                <a:lumMod val="50000"/>
              </a:schemeClr>
            </a:solidFill>
            <a:ln>
              <a:solidFill>
                <a:schemeClr val="accent3">
                  <a:lumMod val="50000"/>
                </a:schemeClr>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a:ea typeface="+mn-ea"/>
                  <a:cs typeface="+mn-cs"/>
                </a:rPr>
                <a:t>LNG implant</a:t>
              </a:r>
            </a:p>
          </p:txBody>
        </p:sp>
        <p:sp>
          <p:nvSpPr>
            <p:cNvPr id="24" name="Rectangle 23"/>
            <p:cNvSpPr/>
            <p:nvPr/>
          </p:nvSpPr>
          <p:spPr>
            <a:xfrm>
              <a:off x="7644726" y="3117148"/>
              <a:ext cx="2518688" cy="1943294"/>
            </a:xfrm>
            <a:prstGeom prst="rect">
              <a:avLst/>
            </a:prstGeom>
            <a:solidFill>
              <a:srgbClr val="EEECF2"/>
            </a:solidFill>
            <a:ln>
              <a:solidFill>
                <a:srgbClr val="EEECF2"/>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1766" y="3108290"/>
              <a:ext cx="1952152" cy="1952152"/>
            </a:xfrm>
            <a:prstGeom prst="rect">
              <a:avLst/>
            </a:prstGeom>
          </p:spPr>
        </p:pic>
      </p:grpSp>
      <p:grpSp>
        <p:nvGrpSpPr>
          <p:cNvPr id="26" name="Group 25"/>
          <p:cNvGrpSpPr/>
          <p:nvPr/>
        </p:nvGrpSpPr>
        <p:grpSpPr>
          <a:xfrm>
            <a:off x="7877168" y="2770902"/>
            <a:ext cx="1606128" cy="1536067"/>
            <a:chOff x="4832683" y="3129382"/>
            <a:chExt cx="2522661" cy="2470092"/>
          </a:xfrm>
        </p:grpSpPr>
        <p:sp>
          <p:nvSpPr>
            <p:cNvPr id="27" name="TextBox 26">
              <a:extLst>
                <a:ext uri="{FF2B5EF4-FFF2-40B4-BE49-F238E27FC236}">
                  <a16:creationId xmlns:a16="http://schemas.microsoft.com/office/drawing/2014/main" id="{5DA5DE19-647B-4F00-A2CB-EF1FB9925FC8}"/>
                </a:ext>
              </a:extLst>
            </p:cNvPr>
            <p:cNvSpPr txBox="1"/>
            <p:nvPr/>
          </p:nvSpPr>
          <p:spPr>
            <a:xfrm>
              <a:off x="4832684" y="5066495"/>
              <a:ext cx="2522660" cy="532979"/>
            </a:xfrm>
            <a:prstGeom prst="rect">
              <a:avLst/>
            </a:prstGeom>
            <a:solidFill>
              <a:schemeClr val="accent3">
                <a:lumMod val="50000"/>
              </a:schemeClr>
            </a:solidFill>
            <a:ln>
              <a:solidFill>
                <a:schemeClr val="accent3">
                  <a:lumMod val="50000"/>
                </a:schemeClr>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a:ea typeface="+mn-ea"/>
                  <a:cs typeface="+mn-cs"/>
                </a:rPr>
                <a:t>Copper IUD</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2683" y="3129382"/>
              <a:ext cx="2522660" cy="1931601"/>
            </a:xfrm>
            <a:prstGeom prst="rect">
              <a:avLst/>
            </a:prstGeom>
          </p:spPr>
        </p:pic>
      </p:grpSp>
    </p:spTree>
    <p:extLst>
      <p:ext uri="{BB962C8B-B14F-4D97-AF65-F5344CB8AC3E}">
        <p14:creationId xmlns:p14="http://schemas.microsoft.com/office/powerpoint/2010/main" val="271301822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r="-4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91248" y="594785"/>
            <a:ext cx="6945807" cy="928417"/>
          </a:xfrm>
          <a:solidFill>
            <a:schemeClr val="bg1">
              <a:alpha val="80000"/>
            </a:schemeClr>
          </a:solidFill>
        </p:spPr>
        <p:txBody>
          <a:bodyPr>
            <a:noAutofit/>
          </a:bodyPr>
          <a:lstStyle/>
          <a:p>
            <a:r>
              <a:rPr lang="en-US" sz="5000" dirty="0" smtClean="0"/>
              <a:t>Rate of </a:t>
            </a:r>
            <a:r>
              <a:rPr lang="en-US" sz="5000" dirty="0"/>
              <a:t>new HIV infections </a:t>
            </a:r>
          </a:p>
        </p:txBody>
      </p:sp>
      <p:sp>
        <p:nvSpPr>
          <p:cNvPr id="107" name="Rectangle 106"/>
          <p:cNvSpPr/>
          <p:nvPr/>
        </p:nvSpPr>
        <p:spPr>
          <a:xfrm>
            <a:off x="1992313" y="1745550"/>
            <a:ext cx="4556161" cy="1912260"/>
          </a:xfrm>
          <a:prstGeom prst="rect">
            <a:avLst/>
          </a:prstGeom>
          <a:solidFill>
            <a:schemeClr val="bg1">
              <a:alpha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1"/>
          <p:cNvSpPr txBox="1">
            <a:spLocks/>
          </p:cNvSpPr>
          <p:nvPr/>
        </p:nvSpPr>
        <p:spPr>
          <a:xfrm>
            <a:off x="1987491" y="3797661"/>
            <a:ext cx="4565804" cy="2523318"/>
          </a:xfrm>
          <a:prstGeom prst="rect">
            <a:avLst/>
          </a:prstGeom>
          <a:solidFill>
            <a:schemeClr val="bg1">
              <a:alpha val="80000"/>
            </a:schemeClr>
          </a:solidFill>
        </p:spPr>
        <p:txBody>
          <a:bodyPr>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05740" marR="0" lvl="0" indent="-205740" algn="l" defTabSz="342900" rtl="0" eaLnBrk="0" fontAlgn="auto" latinLnBrk="0" hangingPunct="0">
              <a:lnSpc>
                <a:spcPct val="80000"/>
              </a:lnSpc>
              <a:spcBef>
                <a:spcPts val="1350"/>
              </a:spcBef>
              <a:spcAft>
                <a:spcPts val="0"/>
              </a:spcAft>
              <a:buClr>
                <a:prstClr val="white">
                  <a:lumMod val="50000"/>
                </a:prstClr>
              </a:buClr>
              <a:buSzPct val="90000"/>
              <a:buFontTx/>
              <a:buChar char="•"/>
              <a:tabLst/>
              <a:defRPr/>
            </a:pPr>
            <a:endParaRPr kumimoji="0" lang="en-US" sz="9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205740" marR="0" lvl="0" indent="-205740" algn="l" defTabSz="342900" rtl="0" eaLnBrk="0" fontAlgn="auto" latinLnBrk="0" hangingPunct="0">
              <a:lnSpc>
                <a:spcPct val="100000"/>
              </a:lnSpc>
              <a:spcBef>
                <a:spcPts val="1350"/>
              </a:spcBef>
              <a:spcAft>
                <a:spcPts val="0"/>
              </a:spcAft>
              <a:buClr>
                <a:srgbClr val="4A2249">
                  <a:lumMod val="60000"/>
                  <a:lumOff val="40000"/>
                </a:srgbClr>
              </a:buClr>
              <a:buSzPct val="90000"/>
              <a:buFontTx/>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In total, </a:t>
            </a:r>
            <a:r>
              <a:rPr kumimoji="0" lang="en-GB" sz="2800" b="1" i="0" u="none" strike="noStrike" kern="1200" cap="none" spc="0" normalizeH="0" baseline="0" noProof="0" dirty="0">
                <a:ln>
                  <a:noFill/>
                </a:ln>
                <a:solidFill>
                  <a:prstClr val="black"/>
                </a:solidFill>
                <a:effectLst/>
                <a:uLnTx/>
                <a:uFillTx/>
                <a:latin typeface="Calibri"/>
                <a:ea typeface="+mn-ea"/>
                <a:cs typeface="+mn-cs"/>
              </a:rPr>
              <a:t>397 of the 7829 </a:t>
            </a:r>
            <a:r>
              <a:rPr kumimoji="0" lang="en-GB" sz="2800" b="0" i="0" u="none" strike="noStrike" kern="1200" cap="none" spc="0" normalizeH="0" baseline="0" noProof="0" dirty="0">
                <a:ln>
                  <a:noFill/>
                </a:ln>
                <a:solidFill>
                  <a:prstClr val="black"/>
                </a:solidFill>
                <a:effectLst/>
                <a:uLnTx/>
                <a:uFillTx/>
                <a:latin typeface="Calibri"/>
                <a:ea typeface="+mn-ea"/>
                <a:cs typeface="+mn-cs"/>
              </a:rPr>
              <a:t>women acquired HIV during the study</a:t>
            </a:r>
            <a:endPar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205740" marR="0" lvl="0" indent="-205740" algn="l" defTabSz="342900" rtl="0" eaLnBrk="0" fontAlgn="auto" latinLnBrk="0" hangingPunct="0">
              <a:lnSpc>
                <a:spcPct val="100000"/>
              </a:lnSpc>
              <a:spcBef>
                <a:spcPts val="1350"/>
              </a:spcBef>
              <a:spcAft>
                <a:spcPts val="0"/>
              </a:spcAft>
              <a:buClr>
                <a:srgbClr val="4A2249">
                  <a:lumMod val="60000"/>
                  <a:lumOff val="40000"/>
                </a:srgbClr>
              </a:buClr>
              <a:buSzPct val="90000"/>
              <a:buFontTx/>
              <a:buChar char="•"/>
              <a:tabLst/>
              <a:defRPr/>
            </a:pPr>
            <a:r>
              <a:rPr kumimoji="0" lang="en-US" sz="26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The </a:t>
            </a:r>
            <a:r>
              <a:rPr kumimoji="0" lang="en-US" sz="2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overall rate of new HIV infections </a:t>
            </a:r>
            <a:r>
              <a:rPr kumimoji="0" lang="en-US" sz="26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was 3.81% </a:t>
            </a:r>
            <a:r>
              <a:rPr kumimoji="0" lang="en-US" sz="2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per year </a:t>
            </a:r>
            <a:r>
              <a:rPr lang="en-US" dirty="0">
                <a:solidFill>
                  <a:prstClr val="black"/>
                </a:solidFill>
                <a:latin typeface="Calibri"/>
                <a:cs typeface="Arial" panose="020B0604020202020204" pitchFamily="34" charset="0"/>
              </a:rPr>
              <a:t> </a:t>
            </a:r>
            <a:r>
              <a:rPr lang="en-US" dirty="0" smtClean="0">
                <a:solidFill>
                  <a:prstClr val="black"/>
                </a:solidFill>
                <a:latin typeface="Calibri"/>
                <a:cs typeface="Arial" panose="020B0604020202020204" pitchFamily="34" charset="0"/>
              </a:rPr>
              <a:t> </a:t>
            </a:r>
            <a:r>
              <a:rPr kumimoji="0" lang="en-US" sz="17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(95% CI 3.45-4.21)</a:t>
            </a:r>
            <a:r>
              <a:rPr kumimoji="0" lang="en-US"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nvGrpSpPr>
          <p:cNvPr id="106" name="Group 105"/>
          <p:cNvGrpSpPr/>
          <p:nvPr/>
        </p:nvGrpSpPr>
        <p:grpSpPr>
          <a:xfrm>
            <a:off x="2765608" y="1945390"/>
            <a:ext cx="2908644" cy="1512580"/>
            <a:chOff x="468313" y="2168833"/>
            <a:chExt cx="2908644" cy="1512580"/>
          </a:xfrm>
        </p:grpSpPr>
        <p:pic>
          <p:nvPicPr>
            <p:cNvPr id="5" name="Picture 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148"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04"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31"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455"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72"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085"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714"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470"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098"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855"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8910"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6666"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393"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217"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934"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5847"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476"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2"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860"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617"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148"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04"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31"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455"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72"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085"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714"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470"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098"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855"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148"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04"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31"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455"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72"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085"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714"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470"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098"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855"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148"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04"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31"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455"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72"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085"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714"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470"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098"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855"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142"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5898"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4625"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449"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166"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079"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7708"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5464"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8092"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849"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859"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6615"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5342"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166"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883"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796"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8425"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181"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8809"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6566"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8910"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6666"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393"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217"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934"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5847"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476"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2"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860"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617"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20"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476"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203"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027"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44"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3657"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6286"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042"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6670"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427"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8910"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6666"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393"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217"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934"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5847"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476"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2"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860"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617"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Rectangle 104"/>
            <p:cNvSpPr/>
            <p:nvPr/>
          </p:nvSpPr>
          <p:spPr>
            <a:xfrm>
              <a:off x="468313" y="2168833"/>
              <a:ext cx="637630" cy="365886"/>
            </a:xfrm>
            <a:prstGeom prst="rect">
              <a:avLst/>
            </a:prstGeom>
            <a:noFill/>
            <a:ln w="3810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09" name="Picture 10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66739" y="6151421"/>
            <a:ext cx="1134950" cy="502663"/>
          </a:xfrm>
          <a:prstGeom prst="rect">
            <a:avLst/>
          </a:prstGeom>
        </p:spPr>
      </p:pic>
    </p:spTree>
    <p:extLst>
      <p:ext uri="{BB962C8B-B14F-4D97-AF65-F5344CB8AC3E}">
        <p14:creationId xmlns:p14="http://schemas.microsoft.com/office/powerpoint/2010/main" val="1087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8975" y="76200"/>
            <a:ext cx="10690225" cy="1143000"/>
          </a:xfrm>
        </p:spPr>
        <p:txBody>
          <a:bodyPr/>
          <a:lstStyle/>
          <a:p>
            <a:pPr>
              <a:defRPr/>
            </a:pPr>
            <a:r>
              <a:rPr lang="en-US" altLang="en-US" dirty="0" smtClean="0">
                <a:latin typeface="+mj-lt"/>
              </a:rPr>
              <a:t>Disclosures</a:t>
            </a:r>
          </a:p>
        </p:txBody>
      </p:sp>
      <p:sp>
        <p:nvSpPr>
          <p:cNvPr id="9" name="Content Placeholder 2"/>
          <p:cNvSpPr>
            <a:spLocks noGrp="1"/>
          </p:cNvSpPr>
          <p:nvPr>
            <p:ph idx="1"/>
          </p:nvPr>
        </p:nvSpPr>
        <p:spPr>
          <a:xfrm>
            <a:off x="688975" y="1419225"/>
            <a:ext cx="11004550" cy="4068763"/>
          </a:xfrm>
        </p:spPr>
        <p:txBody>
          <a:bodyPr/>
          <a:lstStyle/>
          <a:p>
            <a:pPr eaLnBrk="1" hangingPunct="1">
              <a:lnSpc>
                <a:spcPct val="80000"/>
              </a:lnSpc>
              <a:defRPr/>
            </a:pPr>
            <a:r>
              <a:rPr lang="en-US" altLang="en-US" sz="2800" dirty="0">
                <a:latin typeface="+mj-lt"/>
              </a:rPr>
              <a:t>I have received research funding for PrEP, ART for HIV prevention, </a:t>
            </a:r>
            <a:r>
              <a:rPr lang="en-US" altLang="en-US" sz="2800" dirty="0" smtClean="0">
                <a:latin typeface="+mj-lt"/>
              </a:rPr>
              <a:t>microbicides, and contraception and HIV from </a:t>
            </a:r>
            <a:r>
              <a:rPr lang="en-US" altLang="en-US" sz="2800" dirty="0">
                <a:latin typeface="+mj-lt"/>
              </a:rPr>
              <a:t>the Bill &amp; Melinda Gates Foundation, </a:t>
            </a:r>
            <a:r>
              <a:rPr lang="en-US" altLang="en-US" sz="2800" dirty="0" smtClean="0">
                <a:latin typeface="+mj-lt"/>
              </a:rPr>
              <a:t>NIH</a:t>
            </a:r>
            <a:r>
              <a:rPr lang="en-US" altLang="en-US" sz="2800" dirty="0">
                <a:latin typeface="+mj-lt"/>
              </a:rPr>
              <a:t>, </a:t>
            </a:r>
            <a:r>
              <a:rPr lang="en-US" altLang="en-US" sz="2800" dirty="0" smtClean="0">
                <a:latin typeface="+mj-lt"/>
              </a:rPr>
              <a:t>CDC, and </a:t>
            </a:r>
            <a:r>
              <a:rPr lang="en-US" altLang="en-US" sz="2800" dirty="0">
                <a:latin typeface="+mj-lt"/>
              </a:rPr>
              <a:t>USAID.  </a:t>
            </a:r>
            <a:endParaRPr lang="en-US" altLang="en-US" sz="2800" dirty="0" smtClean="0">
              <a:latin typeface="+mj-lt"/>
            </a:endParaRPr>
          </a:p>
          <a:p>
            <a:pPr eaLnBrk="1" hangingPunct="1">
              <a:lnSpc>
                <a:spcPct val="80000"/>
              </a:lnSpc>
              <a:defRPr/>
            </a:pPr>
            <a:endParaRPr lang="en-US" altLang="en-US" sz="2800" dirty="0">
              <a:latin typeface="+mj-lt"/>
            </a:endParaRPr>
          </a:p>
          <a:p>
            <a:pPr eaLnBrk="1" hangingPunct="1">
              <a:lnSpc>
                <a:spcPct val="80000"/>
              </a:lnSpc>
              <a:defRPr/>
            </a:pPr>
            <a:r>
              <a:rPr lang="en-US" altLang="en-US" sz="2800" dirty="0" smtClean="0">
                <a:latin typeface="+mj-lt"/>
              </a:rPr>
              <a:t>For </a:t>
            </a:r>
            <a:r>
              <a:rPr lang="en-US" altLang="en-US" sz="2800" dirty="0">
                <a:latin typeface="+mj-lt"/>
              </a:rPr>
              <a:t>some research studies, medication has been donated by Gilead </a:t>
            </a:r>
            <a:r>
              <a:rPr lang="en-US" altLang="en-US" sz="2800" dirty="0" smtClean="0">
                <a:latin typeface="+mj-lt"/>
              </a:rPr>
              <a:t>Sciences and the International Partnership for Microbicides. I </a:t>
            </a:r>
            <a:r>
              <a:rPr lang="en-US" altLang="en-US" sz="2800" dirty="0">
                <a:latin typeface="+mj-lt"/>
              </a:rPr>
              <a:t>have served </a:t>
            </a:r>
            <a:r>
              <a:rPr lang="en-US" altLang="en-US" sz="2800" dirty="0" smtClean="0">
                <a:latin typeface="+mj-lt"/>
              </a:rPr>
              <a:t>as an advisor for Gilead Sciences, Merck, and Janssen.</a:t>
            </a:r>
          </a:p>
          <a:p>
            <a:pPr eaLnBrk="1" hangingPunct="1">
              <a:lnSpc>
                <a:spcPct val="80000"/>
              </a:lnSpc>
              <a:defRPr/>
            </a:pPr>
            <a:endParaRPr lang="en-US" altLang="en-US" sz="2800" dirty="0">
              <a:latin typeface="+mj-lt"/>
            </a:endParaRPr>
          </a:p>
          <a:p>
            <a:pPr eaLnBrk="1" hangingPunct="1">
              <a:lnSpc>
                <a:spcPct val="80000"/>
              </a:lnSpc>
              <a:defRPr/>
            </a:pPr>
            <a:r>
              <a:rPr lang="en-US" altLang="en-US" sz="2800" dirty="0" smtClean="0">
                <a:latin typeface="+mj-lt"/>
              </a:rPr>
              <a:t>I have no </a:t>
            </a:r>
            <a:r>
              <a:rPr lang="en-US" altLang="en-US" sz="2800" dirty="0">
                <a:latin typeface="+mj-lt"/>
              </a:rPr>
              <a:t>other conflicts of interest.</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239800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HIV incidence </a:t>
            </a:r>
            <a:endParaRPr lang="en-US" altLang="en-US" dirty="0">
              <a:latin typeface="+mj-lt"/>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24" name="Picture 23">
            <a:extLst>
              <a:ext uri="{FF2B5EF4-FFF2-40B4-BE49-F238E27FC236}">
                <a16:creationId xmlns:a16="http://schemas.microsoft.com/office/drawing/2014/main" id="{9F82CFE4-2799-0E4D-9AD0-131C854D5444}"/>
              </a:ext>
            </a:extLst>
          </p:cNvPr>
          <p:cNvPicPr/>
          <p:nvPr/>
        </p:nvPicPr>
        <p:blipFill>
          <a:blip r:embed="rId4">
            <a:extLst>
              <a:ext uri="{28A0092B-C50C-407E-A947-70E740481C1C}">
                <a14:useLocalDpi xmlns:a14="http://schemas.microsoft.com/office/drawing/2010/main" val="0"/>
              </a:ext>
            </a:extLst>
          </a:blip>
          <a:stretch>
            <a:fillRect/>
          </a:stretch>
        </p:blipFill>
        <p:spPr>
          <a:xfrm>
            <a:off x="211540" y="2292922"/>
            <a:ext cx="4817659" cy="2560750"/>
          </a:xfrm>
          <a:prstGeom prst="rect">
            <a:avLst/>
          </a:prstGeom>
        </p:spPr>
      </p:pic>
      <p:graphicFrame>
        <p:nvGraphicFramePr>
          <p:cNvPr id="25" name="Table 24">
            <a:extLst>
              <a:ext uri="{FF2B5EF4-FFF2-40B4-BE49-F238E27FC236}">
                <a16:creationId xmlns:a16="http://schemas.microsoft.com/office/drawing/2014/main" id="{36694295-48E7-3248-BF08-48A2BA3678B4}"/>
              </a:ext>
            </a:extLst>
          </p:cNvPr>
          <p:cNvGraphicFramePr>
            <a:graphicFrameLocks noGrp="1"/>
          </p:cNvGraphicFramePr>
          <p:nvPr>
            <p:extLst>
              <p:ext uri="{D42A27DB-BD31-4B8C-83A1-F6EECF244321}">
                <p14:modId xmlns:p14="http://schemas.microsoft.com/office/powerpoint/2010/main" val="4211366471"/>
              </p:ext>
            </p:extLst>
          </p:nvPr>
        </p:nvGraphicFramePr>
        <p:xfrm>
          <a:off x="5840624" y="1069961"/>
          <a:ext cx="5989093" cy="2073324"/>
        </p:xfrm>
        <a:graphic>
          <a:graphicData uri="http://schemas.openxmlformats.org/drawingml/2006/table">
            <a:tbl>
              <a:tblPr firstRow="1" bandRow="1">
                <a:tableStyleId>{5C22544A-7EE6-4342-B048-85BDC9FD1C3A}</a:tableStyleId>
              </a:tblPr>
              <a:tblGrid>
                <a:gridCol w="1587690">
                  <a:extLst>
                    <a:ext uri="{9D8B030D-6E8A-4147-A177-3AD203B41FA5}">
                      <a16:colId xmlns:a16="http://schemas.microsoft.com/office/drawing/2014/main" val="20000"/>
                    </a:ext>
                  </a:extLst>
                </a:gridCol>
                <a:gridCol w="1235122">
                  <a:extLst>
                    <a:ext uri="{9D8B030D-6E8A-4147-A177-3AD203B41FA5}">
                      <a16:colId xmlns:a16="http://schemas.microsoft.com/office/drawing/2014/main" val="20001"/>
                    </a:ext>
                  </a:extLst>
                </a:gridCol>
                <a:gridCol w="1576316">
                  <a:extLst>
                    <a:ext uri="{9D8B030D-6E8A-4147-A177-3AD203B41FA5}">
                      <a16:colId xmlns:a16="http://schemas.microsoft.com/office/drawing/2014/main" val="20002"/>
                    </a:ext>
                  </a:extLst>
                </a:gridCol>
                <a:gridCol w="1589965">
                  <a:extLst>
                    <a:ext uri="{9D8B030D-6E8A-4147-A177-3AD203B41FA5}">
                      <a16:colId xmlns:a16="http://schemas.microsoft.com/office/drawing/2014/main" val="1544929597"/>
                    </a:ext>
                  </a:extLst>
                </a:gridCol>
              </a:tblGrid>
              <a:tr h="406628">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Intention-to-treat </a:t>
                      </a:r>
                      <a:r>
                        <a:rPr lang="en-US" dirty="0"/>
                        <a:t>analysis</a:t>
                      </a:r>
                    </a:p>
                  </a:txBody>
                  <a:tcPr>
                    <a:solidFill>
                      <a:schemeClr val="accent2"/>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extLst>
                  <a:ext uri="{0D108BD9-81ED-4DB2-BD59-A6C34878D82A}">
                    <a16:rowId xmlns:a16="http://schemas.microsoft.com/office/drawing/2014/main" val="2811853709"/>
                  </a:ext>
                </a:extLst>
              </a:tr>
              <a:tr h="406628">
                <a:tc>
                  <a:txBody>
                    <a:bodyPr/>
                    <a:lstStyle/>
                    <a:p>
                      <a:endParaRPr lang="en-US" dirty="0"/>
                    </a:p>
                  </a:txBody>
                  <a:tcPr>
                    <a:solidFill>
                      <a:schemeClr val="accent2"/>
                    </a:solidFill>
                  </a:tcPr>
                </a:tc>
                <a:tc>
                  <a:txBody>
                    <a:bodyPr/>
                    <a:lstStyle/>
                    <a:p>
                      <a:pPr algn="ctr"/>
                      <a:r>
                        <a:rPr lang="en-US" dirty="0">
                          <a:solidFill>
                            <a:schemeClr val="bg1"/>
                          </a:solidFill>
                        </a:rPr>
                        <a:t>DMPA-IM</a:t>
                      </a:r>
                    </a:p>
                  </a:txBody>
                  <a:tcPr>
                    <a:solidFill>
                      <a:schemeClr val="accent2"/>
                    </a:solidFill>
                  </a:tcPr>
                </a:tc>
                <a:tc>
                  <a:txBody>
                    <a:bodyPr/>
                    <a:lstStyle/>
                    <a:p>
                      <a:pPr algn="ctr"/>
                      <a:r>
                        <a:rPr lang="en-US" dirty="0">
                          <a:solidFill>
                            <a:schemeClr val="bg1"/>
                          </a:solidFill>
                        </a:rPr>
                        <a:t>Copper IUD</a:t>
                      </a:r>
                    </a:p>
                  </a:txBody>
                  <a:tcPr>
                    <a:solidFill>
                      <a:schemeClr val="accent2"/>
                    </a:solidFill>
                  </a:tcPr>
                </a:tc>
                <a:tc>
                  <a:txBody>
                    <a:bodyPr/>
                    <a:lstStyle/>
                    <a:p>
                      <a:pPr algn="ctr"/>
                      <a:r>
                        <a:rPr lang="en-US" dirty="0">
                          <a:solidFill>
                            <a:schemeClr val="bg1"/>
                          </a:solidFill>
                        </a:rPr>
                        <a:t>LNG Implant</a:t>
                      </a:r>
                    </a:p>
                  </a:txBody>
                  <a:tcPr>
                    <a:solidFill>
                      <a:schemeClr val="accent2"/>
                    </a:solidFill>
                  </a:tcPr>
                </a:tc>
                <a:extLst>
                  <a:ext uri="{0D108BD9-81ED-4DB2-BD59-A6C34878D82A}">
                    <a16:rowId xmlns:a16="http://schemas.microsoft.com/office/drawing/2014/main" val="10001"/>
                  </a:ext>
                </a:extLst>
              </a:tr>
              <a:tr h="406628">
                <a:tc>
                  <a:txBody>
                    <a:bodyPr/>
                    <a:lstStyle/>
                    <a:p>
                      <a:r>
                        <a:rPr lang="en-US" sz="1400" b="1" dirty="0"/>
                        <a:t># </a:t>
                      </a:r>
                      <a:r>
                        <a:rPr lang="en-US" sz="1400" b="1" dirty="0" smtClean="0"/>
                        <a:t>HIV</a:t>
                      </a:r>
                      <a:r>
                        <a:rPr lang="en-US" sz="1400" b="1" baseline="0" dirty="0" smtClean="0"/>
                        <a:t> </a:t>
                      </a:r>
                      <a:r>
                        <a:rPr lang="en-US" sz="1400" b="1" baseline="0" dirty="0"/>
                        <a:t>infections</a:t>
                      </a:r>
                      <a:endParaRPr lang="en-US" sz="1400" b="1" dirty="0"/>
                    </a:p>
                  </a:txBody>
                  <a:tcPr anchor="ctr">
                    <a:solidFill>
                      <a:schemeClr val="accent2">
                        <a:lumMod val="40000"/>
                        <a:lumOff val="60000"/>
                      </a:schemeClr>
                    </a:solidFill>
                  </a:tcPr>
                </a:tc>
                <a:tc>
                  <a:txBody>
                    <a:bodyPr/>
                    <a:lstStyle/>
                    <a:p>
                      <a:pPr algn="ctr"/>
                      <a:r>
                        <a:rPr lang="en-US" dirty="0"/>
                        <a:t>143</a:t>
                      </a:r>
                    </a:p>
                  </a:txBody>
                  <a:tcPr anchor="ctr">
                    <a:solidFill>
                      <a:schemeClr val="accent2">
                        <a:lumMod val="40000"/>
                        <a:lumOff val="60000"/>
                      </a:schemeClr>
                    </a:solidFill>
                  </a:tcPr>
                </a:tc>
                <a:tc>
                  <a:txBody>
                    <a:bodyPr/>
                    <a:lstStyle/>
                    <a:p>
                      <a:pPr algn="ctr"/>
                      <a:r>
                        <a:rPr lang="en-US" dirty="0"/>
                        <a:t>138</a:t>
                      </a:r>
                    </a:p>
                  </a:txBody>
                  <a:tcPr anchor="ctr">
                    <a:solidFill>
                      <a:schemeClr val="accent2">
                        <a:lumMod val="40000"/>
                        <a:lumOff val="60000"/>
                      </a:schemeClr>
                    </a:solidFill>
                  </a:tcPr>
                </a:tc>
                <a:tc>
                  <a:txBody>
                    <a:bodyPr/>
                    <a:lstStyle/>
                    <a:p>
                      <a:pPr algn="ctr"/>
                      <a:r>
                        <a:rPr lang="en-US" dirty="0"/>
                        <a:t>116</a:t>
                      </a:r>
                    </a:p>
                  </a:txBody>
                  <a:tcPr anchor="ctr">
                    <a:solidFill>
                      <a:schemeClr val="accent2">
                        <a:lumMod val="40000"/>
                        <a:lumOff val="60000"/>
                      </a:schemeClr>
                    </a:solidFill>
                  </a:tcPr>
                </a:tc>
                <a:extLst>
                  <a:ext uri="{0D108BD9-81ED-4DB2-BD59-A6C34878D82A}">
                    <a16:rowId xmlns:a16="http://schemas.microsoft.com/office/drawing/2014/main" val="10002"/>
                  </a:ext>
                </a:extLst>
              </a:tr>
              <a:tr h="534743">
                <a:tc>
                  <a:txBody>
                    <a:bodyPr/>
                    <a:lstStyle/>
                    <a:p>
                      <a:r>
                        <a:rPr lang="en-US" sz="1400" b="1" dirty="0" smtClean="0"/>
                        <a:t>HIV</a:t>
                      </a:r>
                      <a:r>
                        <a:rPr lang="en-US" sz="1400" b="1" baseline="0" dirty="0" smtClean="0"/>
                        <a:t> </a:t>
                      </a:r>
                      <a:r>
                        <a:rPr lang="en-US" sz="1400" b="1" baseline="0" dirty="0"/>
                        <a:t>incidence</a:t>
                      </a:r>
                      <a:r>
                        <a:rPr lang="en-US" sz="1400" baseline="0" dirty="0"/>
                        <a:t>, </a:t>
                      </a:r>
                      <a:r>
                        <a:rPr lang="en-US" sz="1200" baseline="0" dirty="0"/>
                        <a:t>per 100 </a:t>
                      </a:r>
                      <a:r>
                        <a:rPr lang="en-US" sz="1200" baseline="0" dirty="0" smtClean="0"/>
                        <a:t>woman-years</a:t>
                      </a:r>
                    </a:p>
                    <a:p>
                      <a:r>
                        <a:rPr lang="en-US" sz="1200" baseline="0" dirty="0" smtClean="0"/>
                        <a:t>(95% CI)</a:t>
                      </a:r>
                      <a:endParaRPr lang="en-US" sz="1200" dirty="0"/>
                    </a:p>
                  </a:txBody>
                  <a:tcPr anchor="ctr">
                    <a:solidFill>
                      <a:schemeClr val="accent2">
                        <a:lumMod val="40000"/>
                        <a:lumOff val="60000"/>
                      </a:schemeClr>
                    </a:solidFill>
                  </a:tcPr>
                </a:tc>
                <a:tc>
                  <a:txBody>
                    <a:bodyPr/>
                    <a:lstStyle/>
                    <a:p>
                      <a:pPr algn="ctr"/>
                      <a:r>
                        <a:rPr lang="en-US" dirty="0" smtClean="0"/>
                        <a:t>4.19</a:t>
                      </a:r>
                    </a:p>
                    <a:p>
                      <a:pPr algn="ctr"/>
                      <a:r>
                        <a:rPr lang="en-US" sz="1400" dirty="0" smtClean="0"/>
                        <a:t>(3.54-4.94)</a:t>
                      </a:r>
                      <a:endParaRPr lang="en-US" sz="1400" dirty="0"/>
                    </a:p>
                  </a:txBody>
                  <a:tcPr anchor="ctr">
                    <a:solidFill>
                      <a:schemeClr val="accent2">
                        <a:lumMod val="40000"/>
                        <a:lumOff val="60000"/>
                      </a:schemeClr>
                    </a:solidFill>
                  </a:tcPr>
                </a:tc>
                <a:tc>
                  <a:txBody>
                    <a:bodyPr/>
                    <a:lstStyle/>
                    <a:p>
                      <a:pPr algn="ctr"/>
                      <a:r>
                        <a:rPr lang="en-US" dirty="0" smtClean="0"/>
                        <a:t>3.94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(3.31-4.66)</a:t>
                      </a:r>
                    </a:p>
                  </a:txBody>
                  <a:tcPr anchor="ctr">
                    <a:solidFill>
                      <a:schemeClr val="accent2">
                        <a:lumMod val="40000"/>
                        <a:lumOff val="60000"/>
                      </a:schemeClr>
                    </a:solidFill>
                  </a:tcPr>
                </a:tc>
                <a:tc>
                  <a:txBody>
                    <a:bodyPr/>
                    <a:lstStyle/>
                    <a:p>
                      <a:pPr algn="ctr"/>
                      <a:r>
                        <a:rPr lang="en-US" dirty="0" smtClean="0"/>
                        <a:t>3.31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(2.74-3.98)</a:t>
                      </a:r>
                    </a:p>
                  </a:txBody>
                  <a:tcPr anchor="ct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26" name="Table 25">
            <a:extLst>
              <a:ext uri="{FF2B5EF4-FFF2-40B4-BE49-F238E27FC236}">
                <a16:creationId xmlns:a16="http://schemas.microsoft.com/office/drawing/2014/main" id="{00D1EA84-C416-404F-809C-3B5133D99A9F}"/>
              </a:ext>
            </a:extLst>
          </p:cNvPr>
          <p:cNvGraphicFramePr>
            <a:graphicFrameLocks noGrp="1"/>
          </p:cNvGraphicFramePr>
          <p:nvPr>
            <p:extLst>
              <p:ext uri="{D42A27DB-BD31-4B8C-83A1-F6EECF244321}">
                <p14:modId xmlns:p14="http://schemas.microsoft.com/office/powerpoint/2010/main" val="4284382884"/>
              </p:ext>
            </p:extLst>
          </p:nvPr>
        </p:nvGraphicFramePr>
        <p:xfrm>
          <a:off x="5588758" y="3286692"/>
          <a:ext cx="6492826" cy="2066792"/>
        </p:xfrm>
        <a:graphic>
          <a:graphicData uri="http://schemas.openxmlformats.org/drawingml/2006/table">
            <a:tbl>
              <a:tblPr firstRow="1" bandRow="1">
                <a:tableStyleId>{5C22544A-7EE6-4342-B048-85BDC9FD1C3A}</a:tableStyleId>
              </a:tblPr>
              <a:tblGrid>
                <a:gridCol w="2152363">
                  <a:extLst>
                    <a:ext uri="{9D8B030D-6E8A-4147-A177-3AD203B41FA5}">
                      <a16:colId xmlns:a16="http://schemas.microsoft.com/office/drawing/2014/main" val="20001"/>
                    </a:ext>
                  </a:extLst>
                </a:gridCol>
                <a:gridCol w="2196769">
                  <a:extLst>
                    <a:ext uri="{9D8B030D-6E8A-4147-A177-3AD203B41FA5}">
                      <a16:colId xmlns:a16="http://schemas.microsoft.com/office/drawing/2014/main" val="20002"/>
                    </a:ext>
                  </a:extLst>
                </a:gridCol>
                <a:gridCol w="2143694">
                  <a:extLst>
                    <a:ext uri="{9D8B030D-6E8A-4147-A177-3AD203B41FA5}">
                      <a16:colId xmlns:a16="http://schemas.microsoft.com/office/drawing/2014/main" val="1544929597"/>
                    </a:ext>
                  </a:extLst>
                </a:gridCol>
              </a:tblGrid>
              <a:tr h="672563">
                <a:tc>
                  <a:txBody>
                    <a:bodyPr/>
                    <a:lstStyle/>
                    <a:p>
                      <a:pPr algn="ctr"/>
                      <a:r>
                        <a:rPr lang="en-US" dirty="0">
                          <a:solidFill>
                            <a:schemeClr val="bg1"/>
                          </a:solidFill>
                        </a:rPr>
                        <a:t>DMPA-IM </a:t>
                      </a:r>
                      <a:endParaRPr lang="en-US" dirty="0" smtClean="0">
                        <a:solidFill>
                          <a:schemeClr val="bg1"/>
                        </a:solidFill>
                      </a:endParaRPr>
                    </a:p>
                    <a:p>
                      <a:pPr algn="ctr"/>
                      <a:r>
                        <a:rPr lang="en-US" dirty="0" smtClean="0">
                          <a:solidFill>
                            <a:schemeClr val="bg1"/>
                          </a:solidFill>
                        </a:rPr>
                        <a:t>vs</a:t>
                      </a:r>
                      <a:r>
                        <a:rPr lang="en-US" dirty="0">
                          <a:solidFill>
                            <a:schemeClr val="bg1"/>
                          </a:solidFill>
                        </a:rPr>
                        <a:t>. </a:t>
                      </a:r>
                      <a:endParaRPr lang="en-US" dirty="0" smtClean="0">
                        <a:solidFill>
                          <a:schemeClr val="bg1"/>
                        </a:solidFill>
                      </a:endParaRPr>
                    </a:p>
                    <a:p>
                      <a:pPr algn="ctr"/>
                      <a:r>
                        <a:rPr lang="en-US" dirty="0" smtClean="0">
                          <a:solidFill>
                            <a:schemeClr val="bg1"/>
                          </a:solidFill>
                        </a:rPr>
                        <a:t>Copper </a:t>
                      </a:r>
                      <a:r>
                        <a:rPr lang="en-US" dirty="0">
                          <a:solidFill>
                            <a:schemeClr val="bg1"/>
                          </a:solidFill>
                        </a:rPr>
                        <a:t>IUD</a:t>
                      </a:r>
                    </a:p>
                  </a:txBody>
                  <a:tcPr>
                    <a:solidFill>
                      <a:schemeClr val="accent2"/>
                    </a:solidFill>
                  </a:tcPr>
                </a:tc>
                <a:tc>
                  <a:txBody>
                    <a:bodyPr/>
                    <a:lstStyle/>
                    <a:p>
                      <a:pPr algn="ctr"/>
                      <a:r>
                        <a:rPr lang="en-US" dirty="0">
                          <a:solidFill>
                            <a:schemeClr val="bg1"/>
                          </a:solidFill>
                        </a:rPr>
                        <a:t>DMPA-IM </a:t>
                      </a:r>
                      <a:endParaRPr lang="en-US" dirty="0" smtClean="0">
                        <a:solidFill>
                          <a:schemeClr val="bg1"/>
                        </a:solidFill>
                      </a:endParaRPr>
                    </a:p>
                    <a:p>
                      <a:pPr algn="ctr"/>
                      <a:r>
                        <a:rPr lang="en-US" dirty="0" smtClean="0">
                          <a:solidFill>
                            <a:schemeClr val="bg1"/>
                          </a:solidFill>
                        </a:rPr>
                        <a:t>vs</a:t>
                      </a:r>
                      <a:r>
                        <a:rPr lang="en-US" dirty="0">
                          <a:solidFill>
                            <a:schemeClr val="bg1"/>
                          </a:solidFill>
                        </a:rPr>
                        <a:t>. </a:t>
                      </a:r>
                      <a:endParaRPr lang="en-US" dirty="0" smtClean="0">
                        <a:solidFill>
                          <a:schemeClr val="bg1"/>
                        </a:solidFill>
                      </a:endParaRPr>
                    </a:p>
                    <a:p>
                      <a:pPr algn="ctr"/>
                      <a:r>
                        <a:rPr lang="en-US" dirty="0" smtClean="0">
                          <a:solidFill>
                            <a:schemeClr val="bg1"/>
                          </a:solidFill>
                        </a:rPr>
                        <a:t>LNG </a:t>
                      </a:r>
                      <a:r>
                        <a:rPr lang="en-US" dirty="0">
                          <a:solidFill>
                            <a:schemeClr val="bg1"/>
                          </a:solidFill>
                        </a:rPr>
                        <a:t>Implant</a:t>
                      </a:r>
                    </a:p>
                  </a:txBody>
                  <a:tcPr>
                    <a:solidFill>
                      <a:schemeClr val="accent2"/>
                    </a:solidFill>
                  </a:tcPr>
                </a:tc>
                <a:tc>
                  <a:txBody>
                    <a:bodyPr/>
                    <a:lstStyle/>
                    <a:p>
                      <a:pPr algn="ctr"/>
                      <a:r>
                        <a:rPr lang="en-US" dirty="0">
                          <a:solidFill>
                            <a:schemeClr val="bg1"/>
                          </a:solidFill>
                        </a:rPr>
                        <a:t>Copper IUD </a:t>
                      </a:r>
                      <a:endParaRPr lang="en-US" dirty="0" smtClean="0">
                        <a:solidFill>
                          <a:schemeClr val="bg1"/>
                        </a:solidFill>
                      </a:endParaRPr>
                    </a:p>
                    <a:p>
                      <a:pPr algn="ctr"/>
                      <a:r>
                        <a:rPr lang="en-US" dirty="0" smtClean="0">
                          <a:solidFill>
                            <a:schemeClr val="bg1"/>
                          </a:solidFill>
                        </a:rPr>
                        <a:t>vs</a:t>
                      </a:r>
                      <a:r>
                        <a:rPr lang="en-US" dirty="0">
                          <a:solidFill>
                            <a:schemeClr val="bg1"/>
                          </a:solidFill>
                        </a:rPr>
                        <a:t>. </a:t>
                      </a:r>
                      <a:endParaRPr lang="en-US" dirty="0" smtClean="0">
                        <a:solidFill>
                          <a:schemeClr val="bg1"/>
                        </a:solidFill>
                      </a:endParaRPr>
                    </a:p>
                    <a:p>
                      <a:pPr algn="ctr"/>
                      <a:r>
                        <a:rPr lang="en-US" dirty="0" smtClean="0">
                          <a:solidFill>
                            <a:schemeClr val="bg1"/>
                          </a:solidFill>
                        </a:rPr>
                        <a:t>LNG </a:t>
                      </a:r>
                      <a:r>
                        <a:rPr lang="en-US" dirty="0">
                          <a:solidFill>
                            <a:schemeClr val="bg1"/>
                          </a:solidFill>
                        </a:rPr>
                        <a:t>Implant</a:t>
                      </a:r>
                    </a:p>
                  </a:txBody>
                  <a:tcPr>
                    <a:solidFill>
                      <a:schemeClr val="accent2"/>
                    </a:solidFill>
                  </a:tcPr>
                </a:tc>
                <a:extLst>
                  <a:ext uri="{0D108BD9-81ED-4DB2-BD59-A6C34878D82A}">
                    <a16:rowId xmlns:a16="http://schemas.microsoft.com/office/drawing/2014/main" val="10001"/>
                  </a:ext>
                </a:extLst>
              </a:tr>
              <a:tr h="299085">
                <a:tc>
                  <a:txBody>
                    <a:bodyPr/>
                    <a:lstStyle/>
                    <a:p>
                      <a:pPr algn="ctr"/>
                      <a:r>
                        <a:rPr lang="en-US" dirty="0" smtClean="0"/>
                        <a:t>HR = 1.04</a:t>
                      </a:r>
                      <a:endParaRPr lang="en-US" dirty="0"/>
                    </a:p>
                  </a:txBody>
                  <a:tcPr anchor="ctr">
                    <a:solidFill>
                      <a:schemeClr val="accent2">
                        <a:lumMod val="40000"/>
                        <a:lumOff val="60000"/>
                      </a:schemeClr>
                    </a:solidFill>
                  </a:tcPr>
                </a:tc>
                <a:tc>
                  <a:txBody>
                    <a:bodyPr/>
                    <a:lstStyle/>
                    <a:p>
                      <a:pPr algn="ctr"/>
                      <a:r>
                        <a:rPr lang="en-US" dirty="0" smtClean="0"/>
                        <a:t>HR = 1.23</a:t>
                      </a:r>
                      <a:endParaRPr lang="en-US" dirty="0"/>
                    </a:p>
                  </a:txBody>
                  <a:tcPr anchor="ctr">
                    <a:solidFill>
                      <a:schemeClr val="accent2">
                        <a:lumMod val="40000"/>
                        <a:lumOff val="60000"/>
                      </a:schemeClr>
                    </a:solidFill>
                  </a:tcPr>
                </a:tc>
                <a:tc>
                  <a:txBody>
                    <a:bodyPr/>
                    <a:lstStyle/>
                    <a:p>
                      <a:pPr algn="ctr"/>
                      <a:r>
                        <a:rPr lang="en-US" dirty="0" smtClean="0"/>
                        <a:t>HR = 1.18</a:t>
                      </a:r>
                      <a:endParaRPr lang="en-US" dirty="0"/>
                    </a:p>
                  </a:txBody>
                  <a:tcPr anchor="ctr">
                    <a:solidFill>
                      <a:schemeClr val="accent2">
                        <a:lumMod val="40000"/>
                        <a:lumOff val="60000"/>
                      </a:schemeClr>
                    </a:solidFill>
                  </a:tcPr>
                </a:tc>
                <a:extLst>
                  <a:ext uri="{0D108BD9-81ED-4DB2-BD59-A6C34878D82A}">
                    <a16:rowId xmlns:a16="http://schemas.microsoft.com/office/drawing/2014/main" val="10002"/>
                  </a:ext>
                </a:extLst>
              </a:tr>
              <a:tr h="393316">
                <a:tc>
                  <a:txBody>
                    <a:bodyPr/>
                    <a:lstStyle/>
                    <a:p>
                      <a:pPr algn="ctr"/>
                      <a:r>
                        <a:rPr lang="en-US" sz="1400" dirty="0" smtClean="0"/>
                        <a:t>96%</a:t>
                      </a:r>
                      <a:r>
                        <a:rPr lang="en-US" sz="1400" baseline="0" dirty="0" smtClean="0"/>
                        <a:t> CI = </a:t>
                      </a:r>
                      <a:r>
                        <a:rPr lang="en-US" sz="1400" dirty="0" smtClean="0"/>
                        <a:t>0.82-1.33</a:t>
                      </a:r>
                      <a:endParaRPr lang="en-US" sz="1400" dirty="0"/>
                    </a:p>
                  </a:txBody>
                  <a:tcPr anchor="ctr">
                    <a:solidFill>
                      <a:schemeClr val="accent2">
                        <a:lumMod val="40000"/>
                        <a:lumOff val="60000"/>
                      </a:schemeClr>
                    </a:solidFill>
                  </a:tcPr>
                </a:tc>
                <a:tc>
                  <a:txBody>
                    <a:bodyPr/>
                    <a:lstStyle/>
                    <a:p>
                      <a:pPr algn="ctr"/>
                      <a:r>
                        <a:rPr lang="en-US" sz="1400" dirty="0" smtClean="0"/>
                        <a:t>96% CI = 0.95-1.59</a:t>
                      </a:r>
                      <a:endParaRPr lang="en-US" sz="1400" dirty="0"/>
                    </a:p>
                  </a:txBody>
                  <a:tcPr anchor="ctr">
                    <a:solidFill>
                      <a:schemeClr val="accent2">
                        <a:lumMod val="40000"/>
                        <a:lumOff val="60000"/>
                      </a:schemeClr>
                    </a:solidFill>
                  </a:tcPr>
                </a:tc>
                <a:tc>
                  <a:txBody>
                    <a:bodyPr/>
                    <a:lstStyle/>
                    <a:p>
                      <a:pPr algn="ctr"/>
                      <a:r>
                        <a:rPr lang="en-US" sz="1400" dirty="0" smtClean="0"/>
                        <a:t>96% CI = 0.91-1.53</a:t>
                      </a:r>
                      <a:endParaRPr lang="en-US" sz="1400" dirty="0"/>
                    </a:p>
                  </a:txBody>
                  <a:tcPr anchor="ctr">
                    <a:solidFill>
                      <a:schemeClr val="accent2">
                        <a:lumMod val="40000"/>
                        <a:lumOff val="60000"/>
                      </a:schemeClr>
                    </a:solidFill>
                  </a:tcPr>
                </a:tc>
                <a:extLst>
                  <a:ext uri="{0D108BD9-81ED-4DB2-BD59-A6C34878D82A}">
                    <a16:rowId xmlns:a16="http://schemas.microsoft.com/office/drawing/2014/main" val="10003"/>
                  </a:ext>
                </a:extLst>
              </a:tr>
              <a:tr h="393316">
                <a:tc>
                  <a:txBody>
                    <a:bodyPr/>
                    <a:lstStyle/>
                    <a:p>
                      <a:pPr algn="ctr"/>
                      <a:r>
                        <a:rPr lang="en-US" sz="1400" dirty="0" smtClean="0"/>
                        <a:t>p = 0.72</a:t>
                      </a:r>
                      <a:endParaRPr lang="en-US" sz="1400" dirty="0"/>
                    </a:p>
                  </a:txBody>
                  <a:tcPr anchor="ctr">
                    <a:solidFill>
                      <a:schemeClr val="accent2">
                        <a:lumMod val="40000"/>
                        <a:lumOff val="60000"/>
                      </a:schemeClr>
                    </a:solidFill>
                  </a:tcPr>
                </a:tc>
                <a:tc>
                  <a:txBody>
                    <a:bodyPr/>
                    <a:lstStyle/>
                    <a:p>
                      <a:pPr algn="ctr"/>
                      <a:r>
                        <a:rPr lang="en-US" sz="1400" dirty="0" smtClean="0"/>
                        <a:t>p = 0.097</a:t>
                      </a:r>
                      <a:endParaRPr lang="en-US" sz="1400" dirty="0"/>
                    </a:p>
                  </a:txBody>
                  <a:tcPr anchor="ctr">
                    <a:solidFill>
                      <a:schemeClr val="accent2">
                        <a:lumMod val="40000"/>
                        <a:lumOff val="60000"/>
                      </a:schemeClr>
                    </a:solidFill>
                  </a:tcPr>
                </a:tc>
                <a:tc>
                  <a:txBody>
                    <a:bodyPr/>
                    <a:lstStyle/>
                    <a:p>
                      <a:pPr algn="ctr"/>
                      <a:r>
                        <a:rPr lang="en-US" sz="1400" dirty="0" smtClean="0"/>
                        <a:t>p = 0.19</a:t>
                      </a:r>
                      <a:endParaRPr lang="en-US" sz="1400" dirty="0"/>
                    </a:p>
                  </a:txBody>
                  <a:tcPr anchor="ctr">
                    <a:solidFill>
                      <a:schemeClr val="accent2">
                        <a:lumMod val="40000"/>
                        <a:lumOff val="60000"/>
                      </a:schemeClr>
                    </a:solidFill>
                  </a:tcPr>
                </a:tc>
                <a:extLst>
                  <a:ext uri="{0D108BD9-81ED-4DB2-BD59-A6C34878D82A}">
                    <a16:rowId xmlns:a16="http://schemas.microsoft.com/office/drawing/2014/main" val="1678373689"/>
                  </a:ext>
                </a:extLst>
              </a:tr>
            </a:tbl>
          </a:graphicData>
        </a:graphic>
      </p:graphicFrame>
      <p:sp>
        <p:nvSpPr>
          <p:cNvPr id="3" name="TextBox 2"/>
          <p:cNvSpPr txBox="1"/>
          <p:nvPr/>
        </p:nvSpPr>
        <p:spPr>
          <a:xfrm>
            <a:off x="1528550" y="5622177"/>
            <a:ext cx="9717725" cy="338554"/>
          </a:xfrm>
          <a:prstGeom prst="rect">
            <a:avLst/>
          </a:prstGeom>
          <a:noFill/>
          <a:ln w="57150">
            <a:solidFill>
              <a:schemeClr val="accent2"/>
            </a:solidFill>
          </a:ln>
        </p:spPr>
        <p:txBody>
          <a:bodyPr wrap="none" rtlCol="0">
            <a:spAutoFit/>
          </a:bodyPr>
          <a:lstStyle/>
          <a:p>
            <a:r>
              <a:rPr lang="en-US" sz="1600" dirty="0" smtClean="0"/>
              <a:t>Subgroup analyses, including causal methods, had similar findings (also see </a:t>
            </a:r>
            <a:r>
              <a:rPr lang="en-US" sz="1600" dirty="0" err="1" smtClean="0"/>
              <a:t>Palanee</a:t>
            </a:r>
            <a:r>
              <a:rPr lang="en-US" sz="1600" dirty="0" smtClean="0"/>
              <a:t>-Phillips LBPEC23) </a:t>
            </a:r>
            <a:endParaRPr lang="en-US" sz="1600" dirty="0"/>
          </a:p>
        </p:txBody>
      </p:sp>
    </p:spTree>
    <p:extLst>
      <p:ext uri="{BB962C8B-B14F-4D97-AF65-F5344CB8AC3E}">
        <p14:creationId xmlns:p14="http://schemas.microsoft.com/office/powerpoint/2010/main" val="3908548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Pregnancy and safety </a:t>
            </a:r>
            <a:endParaRPr lang="en-US" altLang="en-US" dirty="0">
              <a:latin typeface="+mj-lt"/>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graphicFrame>
        <p:nvGraphicFramePr>
          <p:cNvPr id="8" name="Content Placeholder 3">
            <a:extLst>
              <a:ext uri="{FF2B5EF4-FFF2-40B4-BE49-F238E27FC236}">
                <a16:creationId xmlns:a16="http://schemas.microsoft.com/office/drawing/2014/main" id="{C8AB04A8-546B-0B4B-9E4F-CFB7A6090B3F}"/>
              </a:ext>
            </a:extLst>
          </p:cNvPr>
          <p:cNvGraphicFramePr>
            <a:graphicFrameLocks/>
          </p:cNvGraphicFramePr>
          <p:nvPr>
            <p:extLst>
              <p:ext uri="{D42A27DB-BD31-4B8C-83A1-F6EECF244321}">
                <p14:modId xmlns:p14="http://schemas.microsoft.com/office/powerpoint/2010/main" val="2638604089"/>
              </p:ext>
            </p:extLst>
          </p:nvPr>
        </p:nvGraphicFramePr>
        <p:xfrm>
          <a:off x="5090615" y="3838745"/>
          <a:ext cx="6782209" cy="1544776"/>
        </p:xfrm>
        <a:graphic>
          <a:graphicData uri="http://schemas.openxmlformats.org/drawingml/2006/table">
            <a:tbl>
              <a:tblPr firstRow="1" bandRow="1">
                <a:tableStyleId>{5C22544A-7EE6-4342-B048-85BDC9FD1C3A}</a:tableStyleId>
              </a:tblPr>
              <a:tblGrid>
                <a:gridCol w="1540559">
                  <a:extLst>
                    <a:ext uri="{9D8B030D-6E8A-4147-A177-3AD203B41FA5}">
                      <a16:colId xmlns:a16="http://schemas.microsoft.com/office/drawing/2014/main" val="1791735065"/>
                    </a:ext>
                  </a:extLst>
                </a:gridCol>
                <a:gridCol w="1841153">
                  <a:extLst>
                    <a:ext uri="{9D8B030D-6E8A-4147-A177-3AD203B41FA5}">
                      <a16:colId xmlns:a16="http://schemas.microsoft.com/office/drawing/2014/main" val="3187557730"/>
                    </a:ext>
                  </a:extLst>
                </a:gridCol>
                <a:gridCol w="1784793">
                  <a:extLst>
                    <a:ext uri="{9D8B030D-6E8A-4147-A177-3AD203B41FA5}">
                      <a16:colId xmlns:a16="http://schemas.microsoft.com/office/drawing/2014/main" val="1586202127"/>
                    </a:ext>
                  </a:extLst>
                </a:gridCol>
                <a:gridCol w="1615704">
                  <a:extLst>
                    <a:ext uri="{9D8B030D-6E8A-4147-A177-3AD203B41FA5}">
                      <a16:colId xmlns:a16="http://schemas.microsoft.com/office/drawing/2014/main" val="2910882781"/>
                    </a:ext>
                  </a:extLst>
                </a:gridCol>
              </a:tblGrid>
              <a:tr h="406628">
                <a:tc>
                  <a:txBody>
                    <a:bodyPr/>
                    <a:lstStyle/>
                    <a:p>
                      <a:endParaRPr lang="en-US" dirty="0"/>
                    </a:p>
                  </a:txBody>
                  <a:tcPr>
                    <a:solidFill>
                      <a:schemeClr val="accent2"/>
                    </a:solidFill>
                  </a:tcPr>
                </a:tc>
                <a:tc>
                  <a:txBody>
                    <a:bodyPr/>
                    <a:lstStyle/>
                    <a:p>
                      <a:pPr algn="ctr"/>
                      <a:r>
                        <a:rPr lang="en-US" b="0" dirty="0">
                          <a:solidFill>
                            <a:schemeClr val="bg1"/>
                          </a:solidFill>
                        </a:rPr>
                        <a:t>DMPA-IM</a:t>
                      </a:r>
                    </a:p>
                  </a:txBody>
                  <a:tcPr>
                    <a:solidFill>
                      <a:schemeClr val="accent2"/>
                    </a:solidFill>
                  </a:tcPr>
                </a:tc>
                <a:tc>
                  <a:txBody>
                    <a:bodyPr/>
                    <a:lstStyle/>
                    <a:p>
                      <a:pPr algn="ctr"/>
                      <a:r>
                        <a:rPr lang="en-US" b="0" dirty="0">
                          <a:solidFill>
                            <a:schemeClr val="bg1"/>
                          </a:solidFill>
                        </a:rPr>
                        <a:t>Copper IUD</a:t>
                      </a:r>
                    </a:p>
                  </a:txBody>
                  <a:tcPr>
                    <a:solidFill>
                      <a:schemeClr val="accent2"/>
                    </a:solidFill>
                  </a:tcPr>
                </a:tc>
                <a:tc>
                  <a:txBody>
                    <a:bodyPr/>
                    <a:lstStyle/>
                    <a:p>
                      <a:pPr algn="ctr"/>
                      <a:r>
                        <a:rPr lang="en-US" b="0" dirty="0">
                          <a:solidFill>
                            <a:schemeClr val="bg1"/>
                          </a:solidFill>
                        </a:rPr>
                        <a:t>LNG Implant</a:t>
                      </a:r>
                    </a:p>
                  </a:txBody>
                  <a:tcPr>
                    <a:solidFill>
                      <a:schemeClr val="accent2"/>
                    </a:solidFill>
                  </a:tcPr>
                </a:tc>
                <a:extLst>
                  <a:ext uri="{0D108BD9-81ED-4DB2-BD59-A6C34878D82A}">
                    <a16:rowId xmlns:a16="http://schemas.microsoft.com/office/drawing/2014/main" val="1098445774"/>
                  </a:ext>
                </a:extLst>
              </a:tr>
              <a:tr h="406628">
                <a:tc>
                  <a:txBody>
                    <a:bodyPr/>
                    <a:lstStyle/>
                    <a:p>
                      <a:r>
                        <a:rPr lang="en-US" sz="1400" b="1" dirty="0"/>
                        <a:t>SAE</a:t>
                      </a:r>
                    </a:p>
                  </a:txBody>
                  <a:tcPr anchor="ctr">
                    <a:solidFill>
                      <a:schemeClr val="accent2">
                        <a:lumMod val="40000"/>
                        <a:lumOff val="60000"/>
                      </a:schemeClr>
                    </a:solidFill>
                  </a:tcPr>
                </a:tc>
                <a:tc>
                  <a:txBody>
                    <a:bodyPr/>
                    <a:lstStyle/>
                    <a:p>
                      <a:pPr algn="ctr"/>
                      <a:r>
                        <a:rPr lang="en-US" dirty="0"/>
                        <a:t>49 (1.88%)</a:t>
                      </a:r>
                    </a:p>
                  </a:txBody>
                  <a:tcPr anchor="ctr">
                    <a:solidFill>
                      <a:schemeClr val="accent2">
                        <a:lumMod val="40000"/>
                        <a:lumOff val="60000"/>
                      </a:schemeClr>
                    </a:solidFill>
                  </a:tcPr>
                </a:tc>
                <a:tc>
                  <a:txBody>
                    <a:bodyPr/>
                    <a:lstStyle/>
                    <a:p>
                      <a:pPr algn="ctr"/>
                      <a:r>
                        <a:rPr lang="en-US" dirty="0"/>
                        <a:t>92 (3.53%)</a:t>
                      </a:r>
                    </a:p>
                  </a:txBody>
                  <a:tcPr anchor="ctr">
                    <a:solidFill>
                      <a:schemeClr val="accent2">
                        <a:lumMod val="40000"/>
                        <a:lumOff val="60000"/>
                      </a:schemeClr>
                    </a:solidFill>
                  </a:tcPr>
                </a:tc>
                <a:tc>
                  <a:txBody>
                    <a:bodyPr/>
                    <a:lstStyle/>
                    <a:p>
                      <a:pPr algn="ctr"/>
                      <a:r>
                        <a:rPr lang="en-US" dirty="0"/>
                        <a:t>78 (2.99%)</a:t>
                      </a:r>
                    </a:p>
                  </a:txBody>
                  <a:tcPr anchor="ctr">
                    <a:solidFill>
                      <a:schemeClr val="accent2">
                        <a:lumMod val="40000"/>
                        <a:lumOff val="60000"/>
                      </a:schemeClr>
                    </a:solidFill>
                  </a:tcPr>
                </a:tc>
                <a:extLst>
                  <a:ext uri="{0D108BD9-81ED-4DB2-BD59-A6C34878D82A}">
                    <a16:rowId xmlns:a16="http://schemas.microsoft.com/office/drawing/2014/main" val="486588831"/>
                  </a:ext>
                </a:extLst>
              </a:tr>
              <a:tr h="534743">
                <a:tc>
                  <a:txBody>
                    <a:bodyPr/>
                    <a:lstStyle/>
                    <a:p>
                      <a:r>
                        <a:rPr lang="en-US" sz="1400" b="1" dirty="0"/>
                        <a:t>AE resulting in method discontinuation</a:t>
                      </a:r>
                      <a:endParaRPr lang="en-US" sz="1200" dirty="0"/>
                    </a:p>
                  </a:txBody>
                  <a:tcPr anchor="ctr">
                    <a:solidFill>
                      <a:schemeClr val="accent2">
                        <a:lumMod val="40000"/>
                        <a:lumOff val="60000"/>
                      </a:schemeClr>
                    </a:solidFill>
                  </a:tcPr>
                </a:tc>
                <a:tc>
                  <a:txBody>
                    <a:bodyPr/>
                    <a:lstStyle/>
                    <a:p>
                      <a:pPr algn="ctr"/>
                      <a:r>
                        <a:rPr lang="en-US" dirty="0"/>
                        <a:t>109 (</a:t>
                      </a:r>
                      <a:r>
                        <a:rPr lang="en-US" dirty="0" smtClean="0"/>
                        <a:t>4.18%)</a:t>
                      </a:r>
                      <a:endParaRPr lang="en-US" dirty="0"/>
                    </a:p>
                  </a:txBody>
                  <a:tcPr anchor="ctr">
                    <a:solidFill>
                      <a:schemeClr val="accent2">
                        <a:lumMod val="40000"/>
                        <a:lumOff val="60000"/>
                      </a:schemeClr>
                    </a:solidFill>
                  </a:tcPr>
                </a:tc>
                <a:tc>
                  <a:txBody>
                    <a:bodyPr/>
                    <a:lstStyle/>
                    <a:p>
                      <a:pPr algn="ctr"/>
                      <a:r>
                        <a:rPr lang="en-US" dirty="0"/>
                        <a:t>218 (8.36%)</a:t>
                      </a:r>
                    </a:p>
                  </a:txBody>
                  <a:tcPr anchor="ctr">
                    <a:solidFill>
                      <a:schemeClr val="accent2">
                        <a:lumMod val="40000"/>
                        <a:lumOff val="60000"/>
                      </a:schemeClr>
                    </a:solidFill>
                  </a:tcPr>
                </a:tc>
                <a:tc>
                  <a:txBody>
                    <a:bodyPr/>
                    <a:lstStyle/>
                    <a:p>
                      <a:pPr algn="ctr"/>
                      <a:r>
                        <a:rPr lang="en-US" dirty="0"/>
                        <a:t>226 (8.65%)</a:t>
                      </a:r>
                    </a:p>
                  </a:txBody>
                  <a:tcPr anchor="ctr">
                    <a:solidFill>
                      <a:schemeClr val="accent2">
                        <a:lumMod val="40000"/>
                        <a:lumOff val="60000"/>
                      </a:schemeClr>
                    </a:solidFill>
                  </a:tcPr>
                </a:tc>
                <a:extLst>
                  <a:ext uri="{0D108BD9-81ED-4DB2-BD59-A6C34878D82A}">
                    <a16:rowId xmlns:a16="http://schemas.microsoft.com/office/drawing/2014/main" val="583060457"/>
                  </a:ext>
                </a:extLst>
              </a:tr>
            </a:tbl>
          </a:graphicData>
        </a:graphic>
      </p:graphicFrame>
      <p:graphicFrame>
        <p:nvGraphicFramePr>
          <p:cNvPr id="9" name="Content Placeholder 3">
            <a:extLst>
              <a:ext uri="{FF2B5EF4-FFF2-40B4-BE49-F238E27FC236}">
                <a16:creationId xmlns:a16="http://schemas.microsoft.com/office/drawing/2014/main" id="{01CF8CBF-167A-2A4B-B067-57B5F5D21926}"/>
              </a:ext>
            </a:extLst>
          </p:cNvPr>
          <p:cNvGraphicFramePr>
            <a:graphicFrameLocks/>
          </p:cNvGraphicFramePr>
          <p:nvPr>
            <p:extLst>
              <p:ext uri="{D42A27DB-BD31-4B8C-83A1-F6EECF244321}">
                <p14:modId xmlns:p14="http://schemas.microsoft.com/office/powerpoint/2010/main" val="1693615549"/>
              </p:ext>
            </p:extLst>
          </p:nvPr>
        </p:nvGraphicFramePr>
        <p:xfrm>
          <a:off x="5372669" y="1664268"/>
          <a:ext cx="6209731" cy="1920924"/>
        </p:xfrm>
        <a:graphic>
          <a:graphicData uri="http://schemas.openxmlformats.org/drawingml/2006/table">
            <a:tbl>
              <a:tblPr firstRow="1" bandRow="1">
                <a:tableStyleId>{5C22544A-7EE6-4342-B048-85BDC9FD1C3A}</a:tableStyleId>
              </a:tblPr>
              <a:tblGrid>
                <a:gridCol w="1997543">
                  <a:extLst>
                    <a:ext uri="{9D8B030D-6E8A-4147-A177-3AD203B41FA5}">
                      <a16:colId xmlns:a16="http://schemas.microsoft.com/office/drawing/2014/main" val="1791735065"/>
                    </a:ext>
                  </a:extLst>
                </a:gridCol>
                <a:gridCol w="1173737">
                  <a:extLst>
                    <a:ext uri="{9D8B030D-6E8A-4147-A177-3AD203B41FA5}">
                      <a16:colId xmlns:a16="http://schemas.microsoft.com/office/drawing/2014/main" val="3187557730"/>
                    </a:ext>
                  </a:extLst>
                </a:gridCol>
                <a:gridCol w="1465367">
                  <a:extLst>
                    <a:ext uri="{9D8B030D-6E8A-4147-A177-3AD203B41FA5}">
                      <a16:colId xmlns:a16="http://schemas.microsoft.com/office/drawing/2014/main" val="1586202127"/>
                    </a:ext>
                  </a:extLst>
                </a:gridCol>
                <a:gridCol w="1573084">
                  <a:extLst>
                    <a:ext uri="{9D8B030D-6E8A-4147-A177-3AD203B41FA5}">
                      <a16:colId xmlns:a16="http://schemas.microsoft.com/office/drawing/2014/main" val="2910882781"/>
                    </a:ext>
                  </a:extLst>
                </a:gridCol>
              </a:tblGrid>
              <a:tr h="40662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Perfect </a:t>
                      </a:r>
                      <a:r>
                        <a:rPr lang="en-US" dirty="0"/>
                        <a:t>use analysis</a:t>
                      </a:r>
                    </a:p>
                  </a:txBody>
                  <a:tcPr>
                    <a:solidFill>
                      <a:schemeClr val="accent2"/>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extLst>
                  <a:ext uri="{0D108BD9-81ED-4DB2-BD59-A6C34878D82A}">
                    <a16:rowId xmlns:a16="http://schemas.microsoft.com/office/drawing/2014/main" val="3070347373"/>
                  </a:ext>
                </a:extLst>
              </a:tr>
              <a:tr h="406628">
                <a:tc>
                  <a:txBody>
                    <a:bodyPr/>
                    <a:lstStyle/>
                    <a:p>
                      <a:endParaRPr lang="en-US" dirty="0"/>
                    </a:p>
                  </a:txBody>
                  <a:tcPr>
                    <a:solidFill>
                      <a:schemeClr val="accent2"/>
                    </a:solidFill>
                  </a:tcPr>
                </a:tc>
                <a:tc>
                  <a:txBody>
                    <a:bodyPr/>
                    <a:lstStyle/>
                    <a:p>
                      <a:pPr algn="ctr"/>
                      <a:r>
                        <a:rPr lang="en-US" dirty="0">
                          <a:solidFill>
                            <a:schemeClr val="bg1"/>
                          </a:solidFill>
                        </a:rPr>
                        <a:t>DMPA-IM</a:t>
                      </a:r>
                    </a:p>
                  </a:txBody>
                  <a:tcPr>
                    <a:solidFill>
                      <a:schemeClr val="accent2"/>
                    </a:solidFill>
                  </a:tcPr>
                </a:tc>
                <a:tc>
                  <a:txBody>
                    <a:bodyPr/>
                    <a:lstStyle/>
                    <a:p>
                      <a:pPr algn="ctr"/>
                      <a:r>
                        <a:rPr lang="en-US" dirty="0">
                          <a:solidFill>
                            <a:schemeClr val="bg1"/>
                          </a:solidFill>
                        </a:rPr>
                        <a:t>Copper IUD</a:t>
                      </a:r>
                    </a:p>
                  </a:txBody>
                  <a:tcPr>
                    <a:solidFill>
                      <a:schemeClr val="accent2"/>
                    </a:solidFill>
                  </a:tcPr>
                </a:tc>
                <a:tc>
                  <a:txBody>
                    <a:bodyPr/>
                    <a:lstStyle/>
                    <a:p>
                      <a:pPr algn="ctr"/>
                      <a:r>
                        <a:rPr lang="en-US" dirty="0">
                          <a:solidFill>
                            <a:schemeClr val="bg1"/>
                          </a:solidFill>
                        </a:rPr>
                        <a:t>LNG Implant</a:t>
                      </a:r>
                    </a:p>
                  </a:txBody>
                  <a:tcPr>
                    <a:solidFill>
                      <a:schemeClr val="accent2"/>
                    </a:solidFill>
                  </a:tcPr>
                </a:tc>
                <a:extLst>
                  <a:ext uri="{0D108BD9-81ED-4DB2-BD59-A6C34878D82A}">
                    <a16:rowId xmlns:a16="http://schemas.microsoft.com/office/drawing/2014/main" val="1098445774"/>
                  </a:ext>
                </a:extLst>
              </a:tr>
              <a:tr h="406628">
                <a:tc>
                  <a:txBody>
                    <a:bodyPr/>
                    <a:lstStyle/>
                    <a:p>
                      <a:r>
                        <a:rPr lang="en-US" sz="1400" b="1" dirty="0"/>
                        <a:t># Pregnancies</a:t>
                      </a:r>
                    </a:p>
                  </a:txBody>
                  <a:tcPr anchor="ctr">
                    <a:solidFill>
                      <a:schemeClr val="accent2">
                        <a:lumMod val="40000"/>
                        <a:lumOff val="60000"/>
                      </a:schemeClr>
                    </a:solidFill>
                  </a:tcPr>
                </a:tc>
                <a:tc>
                  <a:txBody>
                    <a:bodyPr/>
                    <a:lstStyle/>
                    <a:p>
                      <a:pPr algn="ctr"/>
                      <a:r>
                        <a:rPr lang="en-US" dirty="0"/>
                        <a:t>18</a:t>
                      </a:r>
                    </a:p>
                  </a:txBody>
                  <a:tcPr anchor="ctr">
                    <a:solidFill>
                      <a:schemeClr val="accent2">
                        <a:lumMod val="40000"/>
                        <a:lumOff val="60000"/>
                      </a:schemeClr>
                    </a:solidFill>
                  </a:tcPr>
                </a:tc>
                <a:tc>
                  <a:txBody>
                    <a:bodyPr/>
                    <a:lstStyle/>
                    <a:p>
                      <a:pPr algn="ctr"/>
                      <a:r>
                        <a:rPr lang="en-US" dirty="0" smtClean="0"/>
                        <a:t>31</a:t>
                      </a:r>
                      <a:endParaRPr lang="en-US" dirty="0"/>
                    </a:p>
                  </a:txBody>
                  <a:tcPr anchor="ctr">
                    <a:solidFill>
                      <a:schemeClr val="accent2">
                        <a:lumMod val="40000"/>
                        <a:lumOff val="60000"/>
                      </a:schemeClr>
                    </a:solidFill>
                  </a:tcPr>
                </a:tc>
                <a:tc>
                  <a:txBody>
                    <a:bodyPr/>
                    <a:lstStyle/>
                    <a:p>
                      <a:pPr algn="ctr"/>
                      <a:r>
                        <a:rPr lang="en-US" dirty="0"/>
                        <a:t>21</a:t>
                      </a:r>
                    </a:p>
                  </a:txBody>
                  <a:tcPr anchor="ctr">
                    <a:solidFill>
                      <a:schemeClr val="accent2">
                        <a:lumMod val="40000"/>
                        <a:lumOff val="60000"/>
                      </a:schemeClr>
                    </a:solidFill>
                  </a:tcPr>
                </a:tc>
                <a:extLst>
                  <a:ext uri="{0D108BD9-81ED-4DB2-BD59-A6C34878D82A}">
                    <a16:rowId xmlns:a16="http://schemas.microsoft.com/office/drawing/2014/main" val="486588831"/>
                  </a:ext>
                </a:extLst>
              </a:tr>
              <a:tr h="534743">
                <a:tc>
                  <a:txBody>
                    <a:bodyPr/>
                    <a:lstStyle/>
                    <a:p>
                      <a:r>
                        <a:rPr lang="en-US" sz="1400" b="1" dirty="0"/>
                        <a:t>Pregnancy </a:t>
                      </a:r>
                      <a:r>
                        <a:rPr lang="en-US" sz="1400" b="1" baseline="0" dirty="0"/>
                        <a:t>incidence</a:t>
                      </a:r>
                      <a:r>
                        <a:rPr lang="en-US" sz="1400" baseline="0" dirty="0"/>
                        <a:t>, </a:t>
                      </a:r>
                      <a:r>
                        <a:rPr lang="en-US" sz="1200" baseline="0" dirty="0"/>
                        <a:t>per 100 woman-years</a:t>
                      </a:r>
                      <a:endParaRPr lang="en-US" sz="1200" dirty="0"/>
                    </a:p>
                  </a:txBody>
                  <a:tcPr anchor="ctr">
                    <a:solidFill>
                      <a:schemeClr val="accent2">
                        <a:lumMod val="40000"/>
                        <a:lumOff val="60000"/>
                      </a:schemeClr>
                    </a:solidFill>
                  </a:tcPr>
                </a:tc>
                <a:tc>
                  <a:txBody>
                    <a:bodyPr/>
                    <a:lstStyle/>
                    <a:p>
                      <a:pPr algn="ctr"/>
                      <a:r>
                        <a:rPr lang="en-US" dirty="0"/>
                        <a:t>0.61</a:t>
                      </a:r>
                    </a:p>
                  </a:txBody>
                  <a:tcPr anchor="ctr">
                    <a:solidFill>
                      <a:schemeClr val="accent2">
                        <a:lumMod val="40000"/>
                        <a:lumOff val="60000"/>
                      </a:schemeClr>
                    </a:solidFill>
                  </a:tcPr>
                </a:tc>
                <a:tc>
                  <a:txBody>
                    <a:bodyPr/>
                    <a:lstStyle/>
                    <a:p>
                      <a:pPr algn="ctr"/>
                      <a:r>
                        <a:rPr lang="en-US" dirty="0" smtClean="0"/>
                        <a:t>1.06</a:t>
                      </a:r>
                      <a:endParaRPr lang="en-US" dirty="0"/>
                    </a:p>
                  </a:txBody>
                  <a:tcPr anchor="ctr">
                    <a:solidFill>
                      <a:schemeClr val="accent2">
                        <a:lumMod val="40000"/>
                        <a:lumOff val="60000"/>
                      </a:schemeClr>
                    </a:solidFill>
                  </a:tcPr>
                </a:tc>
                <a:tc>
                  <a:txBody>
                    <a:bodyPr/>
                    <a:lstStyle/>
                    <a:p>
                      <a:pPr algn="ctr"/>
                      <a:r>
                        <a:rPr lang="en-US" dirty="0"/>
                        <a:t>0.63</a:t>
                      </a:r>
                    </a:p>
                  </a:txBody>
                  <a:tcPr anchor="ctr">
                    <a:solidFill>
                      <a:schemeClr val="accent2">
                        <a:lumMod val="40000"/>
                        <a:lumOff val="60000"/>
                      </a:schemeClr>
                    </a:solidFill>
                  </a:tcPr>
                </a:tc>
                <a:extLst>
                  <a:ext uri="{0D108BD9-81ED-4DB2-BD59-A6C34878D82A}">
                    <a16:rowId xmlns:a16="http://schemas.microsoft.com/office/drawing/2014/main" val="583060457"/>
                  </a:ext>
                </a:extLst>
              </a:tr>
            </a:tbl>
          </a:graphicData>
        </a:graphic>
      </p:graphicFrame>
      <p:sp>
        <p:nvSpPr>
          <p:cNvPr id="10" name="Content Placeholder 1">
            <a:extLst>
              <a:ext uri="{FF2B5EF4-FFF2-40B4-BE49-F238E27FC236}">
                <a16:creationId xmlns:a16="http://schemas.microsoft.com/office/drawing/2014/main" id="{492AAE39-EC24-7545-97AB-D0D8466B7C67}"/>
              </a:ext>
            </a:extLst>
          </p:cNvPr>
          <p:cNvSpPr>
            <a:spLocks noGrp="1"/>
          </p:cNvSpPr>
          <p:nvPr>
            <p:ph idx="1"/>
          </p:nvPr>
        </p:nvSpPr>
        <p:spPr>
          <a:xfrm>
            <a:off x="0" y="1390632"/>
            <a:ext cx="4797188" cy="4389120"/>
          </a:xfrm>
        </p:spPr>
        <p:txBody>
          <a:bodyPr>
            <a:normAutofit fontScale="70000" lnSpcReduction="20000"/>
          </a:bodyPr>
          <a:lstStyle/>
          <a:p>
            <a:pPr>
              <a:buClr>
                <a:schemeClr val="accent3"/>
              </a:buClr>
            </a:pPr>
            <a:r>
              <a:rPr lang="en-US" dirty="0">
                <a:latin typeface="+mj-lt"/>
              </a:rPr>
              <a:t>Pregnancy rates were low, in all three groups, and most pregnancies (71%) occurred among women who had previously discontinued their </a:t>
            </a:r>
            <a:r>
              <a:rPr lang="en-US" dirty="0" err="1">
                <a:latin typeface="+mj-lt"/>
              </a:rPr>
              <a:t>randomised</a:t>
            </a:r>
            <a:r>
              <a:rPr lang="en-US" dirty="0">
                <a:latin typeface="+mj-lt"/>
              </a:rPr>
              <a:t> method. </a:t>
            </a:r>
            <a:r>
              <a:rPr lang="en-US" dirty="0" smtClean="0">
                <a:latin typeface="+mj-lt"/>
              </a:rPr>
              <a:t>(Onono MOAX0103LB)</a:t>
            </a:r>
            <a:endParaRPr lang="en-US" dirty="0">
              <a:latin typeface="+mj-lt"/>
            </a:endParaRPr>
          </a:p>
          <a:p>
            <a:pPr>
              <a:buClr>
                <a:schemeClr val="accent3"/>
              </a:buClr>
            </a:pPr>
            <a:endParaRPr lang="en-US" sz="1900" dirty="0">
              <a:latin typeface="+mj-lt"/>
            </a:endParaRPr>
          </a:p>
          <a:p>
            <a:pPr>
              <a:buClr>
                <a:schemeClr val="accent3"/>
              </a:buClr>
            </a:pPr>
            <a:r>
              <a:rPr lang="en-US" dirty="0">
                <a:latin typeface="+mj-lt"/>
              </a:rPr>
              <a:t>Adverse events that resulted in method discontinuation were </a:t>
            </a:r>
            <a:r>
              <a:rPr lang="en-US" dirty="0" smtClean="0">
                <a:latin typeface="+mj-lt"/>
              </a:rPr>
              <a:t>relatively uncommon (7% of women overall) and more </a:t>
            </a:r>
            <a:r>
              <a:rPr lang="en-US" dirty="0">
                <a:latin typeface="+mj-lt"/>
              </a:rPr>
              <a:t>common among women </a:t>
            </a:r>
            <a:r>
              <a:rPr lang="en-US" dirty="0" err="1">
                <a:latin typeface="+mj-lt"/>
              </a:rPr>
              <a:t>randomised</a:t>
            </a:r>
            <a:r>
              <a:rPr lang="en-US" dirty="0">
                <a:latin typeface="+mj-lt"/>
              </a:rPr>
              <a:t> to </a:t>
            </a:r>
            <a:r>
              <a:rPr lang="en-US" dirty="0" smtClean="0">
                <a:latin typeface="+mj-lt"/>
              </a:rPr>
              <a:t>the copper </a:t>
            </a:r>
            <a:r>
              <a:rPr lang="en-US" dirty="0">
                <a:latin typeface="+mj-lt"/>
              </a:rPr>
              <a:t>IUD or LNG </a:t>
            </a:r>
            <a:r>
              <a:rPr lang="en-US" dirty="0" smtClean="0">
                <a:latin typeface="+mj-lt"/>
              </a:rPr>
              <a:t>implant compared to DMPA-IM</a:t>
            </a:r>
            <a:endParaRPr lang="en-US" dirty="0">
              <a:latin typeface="+mj-lt"/>
            </a:endParaRPr>
          </a:p>
        </p:txBody>
      </p:sp>
    </p:spTree>
    <p:extLst>
      <p:ext uri="{BB962C8B-B14F-4D97-AF65-F5344CB8AC3E}">
        <p14:creationId xmlns:p14="http://schemas.microsoft.com/office/powerpoint/2010/main" val="37208665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362517" y="424553"/>
            <a:ext cx="9362002"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How does this come together?</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Tree>
    <p:extLst>
      <p:ext uri="{BB962C8B-B14F-4D97-AF65-F5344CB8AC3E}">
        <p14:creationId xmlns:p14="http://schemas.microsoft.com/office/powerpoint/2010/main" val="170028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Summary</a:t>
            </a:r>
            <a:endParaRPr lang="en-US" altLang="en-US" dirty="0">
              <a:latin typeface="+mj-lt"/>
            </a:endParaRPr>
          </a:p>
        </p:txBody>
      </p:sp>
      <p:sp>
        <p:nvSpPr>
          <p:cNvPr id="16" name="Content Placeholder 1">
            <a:extLst/>
          </p:cNvPr>
          <p:cNvSpPr>
            <a:spLocks noGrp="1"/>
          </p:cNvSpPr>
          <p:nvPr>
            <p:ph idx="1"/>
          </p:nvPr>
        </p:nvSpPr>
        <p:spPr>
          <a:xfrm>
            <a:off x="609600" y="1185863"/>
            <a:ext cx="10972800" cy="4718050"/>
          </a:xfrm>
        </p:spPr>
        <p:txBody>
          <a:bodyPr rtlCol="0">
            <a:noAutofit/>
          </a:bodyPr>
          <a:lstStyle/>
          <a:p>
            <a:pPr>
              <a:buClr>
                <a:schemeClr val="accent3"/>
              </a:buClr>
            </a:pPr>
            <a:r>
              <a:rPr lang="en-US" sz="2800" dirty="0" smtClean="0">
                <a:latin typeface="+mj-lt"/>
              </a:rPr>
              <a:t>This </a:t>
            </a:r>
            <a:r>
              <a:rPr lang="en-US" sz="2800" dirty="0">
                <a:latin typeface="+mj-lt"/>
              </a:rPr>
              <a:t>well-conducted, multi-country </a:t>
            </a:r>
            <a:r>
              <a:rPr lang="en-US" sz="2800" dirty="0" err="1">
                <a:latin typeface="+mj-lt"/>
              </a:rPr>
              <a:t>randomised</a:t>
            </a:r>
            <a:r>
              <a:rPr lang="en-US" sz="2800" dirty="0">
                <a:latin typeface="+mj-lt"/>
              </a:rPr>
              <a:t> trial measured HIV incidence among African women assigned to one of three highly-effective contraceptive methods. </a:t>
            </a:r>
          </a:p>
          <a:p>
            <a:pPr>
              <a:buClr>
                <a:schemeClr val="accent3"/>
              </a:buClr>
            </a:pPr>
            <a:endParaRPr lang="en-US" sz="1200" dirty="0">
              <a:latin typeface="+mj-lt"/>
            </a:endParaRPr>
          </a:p>
          <a:p>
            <a:pPr>
              <a:buClr>
                <a:schemeClr val="accent3"/>
              </a:buClr>
            </a:pPr>
            <a:r>
              <a:rPr lang="en-US" sz="2800" dirty="0">
                <a:latin typeface="+mj-lt"/>
              </a:rPr>
              <a:t>Acceptance of </a:t>
            </a:r>
            <a:r>
              <a:rPr lang="en-US" sz="2800" dirty="0" err="1">
                <a:latin typeface="+mj-lt"/>
              </a:rPr>
              <a:t>randomised</a:t>
            </a:r>
            <a:r>
              <a:rPr lang="en-US" sz="2800" dirty="0">
                <a:latin typeface="+mj-lt"/>
              </a:rPr>
              <a:t> method, contraceptive continuation, and retention were very high across all methods. </a:t>
            </a:r>
            <a:endParaRPr lang="en-US" sz="2800" dirty="0" smtClean="0">
              <a:latin typeface="+mj-lt"/>
            </a:endParaRPr>
          </a:p>
          <a:p>
            <a:pPr>
              <a:buClr>
                <a:schemeClr val="accent3"/>
              </a:buClr>
            </a:pPr>
            <a:endParaRPr lang="en-US" sz="1200" dirty="0" smtClean="0">
              <a:latin typeface="+mj-lt"/>
            </a:endParaRPr>
          </a:p>
          <a:p>
            <a:pPr>
              <a:buClr>
                <a:schemeClr val="accent3"/>
              </a:buClr>
            </a:pPr>
            <a:r>
              <a:rPr lang="en-US" sz="2800" dirty="0" smtClean="0">
                <a:latin typeface="+mj-lt"/>
              </a:rPr>
              <a:t>HIV incidence was high for all three groups. The trial did not find a substantial difference in HIV risk among the methods evaluated, and all methods were safe and highly effective for pregnancy prevention. </a:t>
            </a: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spTree>
    <p:extLst>
      <p:ext uri="{BB962C8B-B14F-4D97-AF65-F5344CB8AC3E}">
        <p14:creationId xmlns:p14="http://schemas.microsoft.com/office/powerpoint/2010/main" val="358350362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 y="1774825"/>
            <a:ext cx="12129425" cy="2173445"/>
          </a:xfrm>
        </p:spPr>
        <p:txBody>
          <a:bodyPr rtlCol="0">
            <a:normAutofit/>
          </a:bodyPr>
          <a:lstStyle/>
          <a:p>
            <a:pPr eaLnBrk="1" fontAlgn="auto" hangingPunct="1">
              <a:spcBef>
                <a:spcPts val="1400"/>
              </a:spcBef>
              <a:spcAft>
                <a:spcPts val="0"/>
              </a:spcAft>
              <a:defRPr/>
            </a:pPr>
            <a:r>
              <a:rPr lang="en-US" dirty="0" smtClean="0">
                <a:latin typeface="+mj-lt"/>
              </a:rPr>
              <a:t>Contraception and HIV: </a:t>
            </a:r>
            <a:br>
              <a:rPr lang="en-US" dirty="0" smtClean="0">
                <a:latin typeface="+mj-lt"/>
              </a:rPr>
            </a:br>
            <a:r>
              <a:rPr lang="en-US" sz="3200" dirty="0" smtClean="0">
                <a:solidFill>
                  <a:schemeClr val="accent2">
                    <a:lumMod val="20000"/>
                    <a:lumOff val="80000"/>
                  </a:schemeClr>
                </a:solidFill>
                <a:latin typeface="+mj-lt"/>
              </a:rPr>
              <a:t>update on the evidence and </a:t>
            </a:r>
            <a:r>
              <a:rPr lang="en-US" sz="3200" dirty="0" smtClean="0">
                <a:latin typeface="+mj-lt"/>
              </a:rPr>
              <a:t>implications for </a:t>
            </a:r>
            <a:r>
              <a:rPr lang="en-US" sz="3200" dirty="0" err="1" smtClean="0">
                <a:latin typeface="+mj-lt"/>
              </a:rPr>
              <a:t>programmes</a:t>
            </a:r>
            <a:r>
              <a:rPr lang="en-US" sz="1200" dirty="0" smtClean="0">
                <a:latin typeface="+mj-lt"/>
              </a:rPr>
              <a:t/>
            </a:r>
            <a:br>
              <a:rPr lang="en-US" sz="1200" dirty="0" smtClean="0">
                <a:latin typeface="+mj-lt"/>
              </a:rPr>
            </a:br>
            <a:r>
              <a:rPr lang="en-US" sz="1200" dirty="0" smtClean="0">
                <a:latin typeface="+mj-lt"/>
              </a:rPr>
              <a:t/>
            </a:r>
            <a:br>
              <a:rPr lang="en-US" sz="1200" dirty="0" smtClean="0">
                <a:latin typeface="+mj-lt"/>
              </a:rPr>
            </a:br>
            <a:r>
              <a:rPr lang="en-US" sz="2600" i="1" dirty="0" smtClean="0">
                <a:solidFill>
                  <a:srgbClr val="5DA9DD"/>
                </a:solidFill>
                <a:latin typeface="+mj-lt"/>
              </a:rPr>
              <a:t>Symposium: </a:t>
            </a:r>
            <a:r>
              <a:rPr lang="en-GB" sz="2600" i="1" dirty="0" smtClean="0">
                <a:solidFill>
                  <a:srgbClr val="5DA9DD"/>
                </a:solidFill>
                <a:latin typeface="+mj-lt"/>
              </a:rPr>
              <a:t>Sexual and reproductive health and HIV prevention</a:t>
            </a:r>
            <a:endParaRPr lang="en-US" sz="2600" i="1" dirty="0">
              <a:solidFill>
                <a:srgbClr val="5DA9DD"/>
              </a:solidFill>
              <a:latin typeface="+mj-lt"/>
              <a:ea typeface="+mj-ea"/>
            </a:endParaRPr>
          </a:p>
        </p:txBody>
      </p:sp>
    </p:spTree>
    <p:extLst>
      <p:ext uri="{BB962C8B-B14F-4D97-AF65-F5344CB8AC3E}">
        <p14:creationId xmlns:p14="http://schemas.microsoft.com/office/powerpoint/2010/main" val="3632642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362517" y="424553"/>
            <a:ext cx="9362002"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Implication #1</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
        <p:nvSpPr>
          <p:cNvPr id="2" name="Rectangle 1"/>
          <p:cNvSpPr/>
          <p:nvPr/>
        </p:nvSpPr>
        <p:spPr>
          <a:xfrm>
            <a:off x="1564874" y="3871768"/>
            <a:ext cx="9109881" cy="19831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latin typeface="Arial" panose="020B0604020202020204" pitchFamily="34" charset="0"/>
                <a:cs typeface="Arial" panose="020B0604020202020204" pitchFamily="34" charset="0"/>
              </a:rPr>
              <a:t>HIV incidence is far too high for women like those participating in ECHO; </a:t>
            </a:r>
          </a:p>
          <a:p>
            <a:pPr algn="ctr"/>
            <a:r>
              <a:rPr lang="en-US" sz="3200" dirty="0" smtClean="0">
                <a:latin typeface="Arial" panose="020B0604020202020204" pitchFamily="34" charset="0"/>
                <a:cs typeface="Arial" panose="020B0604020202020204" pitchFamily="34" charset="0"/>
              </a:rPr>
              <a:t>contraception is not the primary driver.</a:t>
            </a:r>
          </a:p>
        </p:txBody>
      </p:sp>
    </p:spTree>
    <p:extLst>
      <p:ext uri="{BB962C8B-B14F-4D97-AF65-F5344CB8AC3E}">
        <p14:creationId xmlns:p14="http://schemas.microsoft.com/office/powerpoint/2010/main" val="152006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Implication #1: HC &amp; HIV </a:t>
            </a:r>
            <a:endParaRPr lang="en-US" altLang="en-US" dirty="0">
              <a:latin typeface="+mj-lt"/>
            </a:endParaRPr>
          </a:p>
        </p:txBody>
      </p:sp>
      <p:sp>
        <p:nvSpPr>
          <p:cNvPr id="16" name="Content Placeholder 1">
            <a:extLst/>
          </p:cNvPr>
          <p:cNvSpPr>
            <a:spLocks noGrp="1"/>
          </p:cNvSpPr>
          <p:nvPr>
            <p:ph idx="1"/>
          </p:nvPr>
        </p:nvSpPr>
        <p:spPr>
          <a:xfrm>
            <a:off x="781095" y="1482914"/>
            <a:ext cx="10972800" cy="4718050"/>
          </a:xfrm>
        </p:spPr>
        <p:txBody>
          <a:bodyPr rtlCol="0">
            <a:noAutofit/>
          </a:bodyPr>
          <a:lstStyle/>
          <a:p>
            <a:pPr marL="274320" indent="-274320" eaLnBrk="1" fontAlgn="auto" hangingPunct="1">
              <a:spcAft>
                <a:spcPts val="0"/>
              </a:spcAft>
              <a:buClr>
                <a:schemeClr val="accent3"/>
              </a:buClr>
              <a:buFont typeface="Wingdings 2"/>
              <a:buChar char=""/>
              <a:defRPr/>
            </a:pPr>
            <a:r>
              <a:rPr lang="en-US" dirty="0" smtClean="0">
                <a:latin typeface="+mj-lt"/>
              </a:rPr>
              <a:t>Women participating in ECHO were seeking effective contraception. The trial found no substantial difference in HIV risk among the three different contraceptive methods evaluated.</a:t>
            </a:r>
          </a:p>
          <a:p>
            <a:pPr marL="274320" indent="-274320" eaLnBrk="1" fontAlgn="auto" hangingPunct="1">
              <a:spcAft>
                <a:spcPts val="0"/>
              </a:spcAft>
              <a:buClr>
                <a:schemeClr val="accent3"/>
              </a:buClr>
              <a:buFont typeface="Wingdings 2"/>
              <a:buChar char=""/>
              <a:defRPr/>
            </a:pPr>
            <a:endParaRPr lang="en-US" sz="1200" dirty="0">
              <a:latin typeface="+mj-lt"/>
            </a:endParaRPr>
          </a:p>
          <a:p>
            <a:pPr marL="274320" indent="-274320" eaLnBrk="1" fontAlgn="auto" hangingPunct="1">
              <a:spcAft>
                <a:spcPts val="0"/>
              </a:spcAft>
              <a:buClr>
                <a:schemeClr val="accent3"/>
              </a:buClr>
              <a:buFont typeface="Wingdings 2"/>
              <a:buChar char=""/>
              <a:defRPr/>
            </a:pPr>
            <a:r>
              <a:rPr lang="en-US" dirty="0">
                <a:latin typeface="+mj-lt"/>
              </a:rPr>
              <a:t>These results underscore the importance of continued and increased access to </a:t>
            </a:r>
            <a:r>
              <a:rPr lang="en-US" dirty="0" smtClean="0">
                <a:latin typeface="+mj-lt"/>
              </a:rPr>
              <a:t>these </a:t>
            </a:r>
            <a:r>
              <a:rPr lang="en-US" dirty="0">
                <a:latin typeface="+mj-lt"/>
              </a:rPr>
              <a:t>three contraceptive methods, as well as expanded contraceptive </a:t>
            </a:r>
            <a:r>
              <a:rPr lang="en-US" dirty="0" smtClean="0">
                <a:latin typeface="+mj-lt"/>
              </a:rPr>
              <a:t>choices. </a:t>
            </a: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spTree>
    <p:extLst>
      <p:ext uri="{BB962C8B-B14F-4D97-AF65-F5344CB8AC3E}">
        <p14:creationId xmlns:p14="http://schemas.microsoft.com/office/powerpoint/2010/main" val="180331061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362517" y="424553"/>
            <a:ext cx="9362002"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Implication #2</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
        <p:nvSpPr>
          <p:cNvPr id="2" name="Rectangle 1"/>
          <p:cNvSpPr/>
          <p:nvPr/>
        </p:nvSpPr>
        <p:spPr>
          <a:xfrm>
            <a:off x="1564874" y="3871768"/>
            <a:ext cx="9109881" cy="19831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Business as</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usual cannot continue.</a:t>
            </a:r>
            <a:endPar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672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Implication #2: Not business as usual</a:t>
            </a:r>
            <a:endParaRPr lang="en-US" altLang="en-US" dirty="0">
              <a:latin typeface="+mj-lt"/>
            </a:endParaRPr>
          </a:p>
        </p:txBody>
      </p:sp>
      <p:sp>
        <p:nvSpPr>
          <p:cNvPr id="16" name="Content Placeholder 1">
            <a:extLst/>
          </p:cNvPr>
          <p:cNvSpPr>
            <a:spLocks noGrp="1"/>
          </p:cNvSpPr>
          <p:nvPr>
            <p:ph idx="1"/>
          </p:nvPr>
        </p:nvSpPr>
        <p:spPr>
          <a:xfrm>
            <a:off x="399143" y="1334388"/>
            <a:ext cx="11502571" cy="4718050"/>
          </a:xfrm>
        </p:spPr>
        <p:txBody>
          <a:bodyPr rtlCol="0">
            <a:noAutofit/>
          </a:bodyPr>
          <a:lstStyle/>
          <a:p>
            <a:pPr marL="274320" indent="-274320" eaLnBrk="1" fontAlgn="auto" hangingPunct="1">
              <a:spcAft>
                <a:spcPts val="0"/>
              </a:spcAft>
              <a:buClr>
                <a:schemeClr val="accent3"/>
              </a:buClr>
              <a:buFont typeface="Wingdings 2"/>
              <a:buChar char=""/>
              <a:defRPr/>
            </a:pPr>
            <a:r>
              <a:rPr lang="en-US" dirty="0" smtClean="0">
                <a:latin typeface="+mj-lt"/>
              </a:rPr>
              <a:t>ECHO results are simultaneously reassuring and distressing. </a:t>
            </a:r>
          </a:p>
          <a:p>
            <a:pPr marL="274320" indent="-274320" eaLnBrk="1" fontAlgn="auto" hangingPunct="1">
              <a:spcAft>
                <a:spcPts val="0"/>
              </a:spcAft>
              <a:buClr>
                <a:schemeClr val="accent3"/>
              </a:buClr>
              <a:buFont typeface="Wingdings 2"/>
              <a:buChar char=""/>
              <a:defRPr/>
            </a:pPr>
            <a:endParaRPr lang="en-US" sz="1200" dirty="0">
              <a:latin typeface="+mj-lt"/>
            </a:endParaRPr>
          </a:p>
          <a:p>
            <a:pPr marL="274320" indent="-274320" eaLnBrk="1" fontAlgn="auto" hangingPunct="1">
              <a:spcAft>
                <a:spcPts val="0"/>
              </a:spcAft>
              <a:buClr>
                <a:schemeClr val="accent3"/>
              </a:buClr>
              <a:buFont typeface="Wingdings 2"/>
              <a:buChar char=""/>
              <a:defRPr/>
            </a:pPr>
            <a:r>
              <a:rPr lang="en-US" dirty="0">
                <a:latin typeface="+mj-lt"/>
              </a:rPr>
              <a:t>In spite of country-wide HIV treatment and prevention </a:t>
            </a:r>
            <a:r>
              <a:rPr lang="en-US" dirty="0" smtClean="0">
                <a:latin typeface="+mj-lt"/>
              </a:rPr>
              <a:t>programs </a:t>
            </a:r>
            <a:r>
              <a:rPr lang="en-US" dirty="0">
                <a:latin typeface="+mj-lt"/>
              </a:rPr>
              <a:t>and an individualized HIV prevention package </a:t>
            </a:r>
            <a:r>
              <a:rPr lang="en-US" sz="2000" dirty="0">
                <a:latin typeface="+mj-lt"/>
              </a:rPr>
              <a:t>(although relatively limited </a:t>
            </a:r>
            <a:r>
              <a:rPr lang="en-US" sz="2000" dirty="0" smtClean="0">
                <a:latin typeface="+mj-lt"/>
              </a:rPr>
              <a:t>PrEP)</a:t>
            </a:r>
            <a:r>
              <a:rPr lang="en-US" dirty="0" smtClean="0">
                <a:latin typeface="+mj-lt"/>
              </a:rPr>
              <a:t>, </a:t>
            </a:r>
            <a:r>
              <a:rPr lang="en-US" dirty="0">
                <a:latin typeface="+mj-lt"/>
              </a:rPr>
              <a:t>HIV incidence was alarmingly </a:t>
            </a:r>
            <a:r>
              <a:rPr lang="en-US" dirty="0" smtClean="0">
                <a:latin typeface="+mj-lt"/>
              </a:rPr>
              <a:t>high.</a:t>
            </a:r>
            <a:endParaRPr lang="en-US" sz="1200" dirty="0">
              <a:latin typeface="+mj-lt"/>
            </a:endParaRPr>
          </a:p>
          <a:p>
            <a:pPr marL="274320" indent="-274320" eaLnBrk="1" fontAlgn="auto" hangingPunct="1">
              <a:spcAft>
                <a:spcPts val="0"/>
              </a:spcAft>
              <a:buClr>
                <a:schemeClr val="accent3"/>
              </a:buClr>
              <a:buFont typeface="Wingdings 2"/>
              <a:buChar char=""/>
              <a:defRPr/>
            </a:pPr>
            <a:endParaRPr lang="en-US" sz="1200" dirty="0">
              <a:latin typeface="+mj-lt"/>
            </a:endParaRPr>
          </a:p>
          <a:p>
            <a:pPr marL="274320" indent="-274320" eaLnBrk="1" fontAlgn="auto" hangingPunct="1">
              <a:spcAft>
                <a:spcPts val="0"/>
              </a:spcAft>
              <a:buClr>
                <a:schemeClr val="accent3"/>
              </a:buClr>
              <a:buFont typeface="Wingdings 2"/>
              <a:buChar char=""/>
              <a:defRPr/>
            </a:pPr>
            <a:r>
              <a:rPr lang="en-US" dirty="0" smtClean="0">
                <a:latin typeface="+mj-lt"/>
              </a:rPr>
              <a:t>More </a:t>
            </a:r>
            <a:r>
              <a:rPr lang="en-US" dirty="0">
                <a:latin typeface="+mj-lt"/>
              </a:rPr>
              <a:t>aggressive HIV prevention efforts for </a:t>
            </a:r>
            <a:r>
              <a:rPr lang="en-US" dirty="0" smtClean="0">
                <a:latin typeface="+mj-lt"/>
              </a:rPr>
              <a:t>women </a:t>
            </a:r>
            <a:r>
              <a:rPr lang="en-US" sz="1800" dirty="0" smtClean="0">
                <a:latin typeface="+mj-lt"/>
              </a:rPr>
              <a:t>– </a:t>
            </a:r>
            <a:r>
              <a:rPr lang="en-US" sz="1800" dirty="0" smtClean="0">
                <a:latin typeface="+mj-lt"/>
              </a:rPr>
              <a:t>including PrEP at scale – </a:t>
            </a:r>
            <a:r>
              <a:rPr lang="en-US" dirty="0" smtClean="0">
                <a:latin typeface="+mj-lt"/>
              </a:rPr>
              <a:t>in </a:t>
            </a:r>
            <a:r>
              <a:rPr lang="en-US" dirty="0">
                <a:latin typeface="+mj-lt"/>
              </a:rPr>
              <a:t>this setting are needed </a:t>
            </a:r>
            <a:r>
              <a:rPr lang="en-US" u="sng" dirty="0">
                <a:latin typeface="+mj-lt"/>
              </a:rPr>
              <a:t>now</a:t>
            </a:r>
            <a:r>
              <a:rPr lang="en-US" dirty="0">
                <a:latin typeface="+mj-lt"/>
              </a:rPr>
              <a:t>. </a:t>
            </a:r>
            <a:r>
              <a:rPr lang="en-US" dirty="0" smtClean="0">
                <a:latin typeface="+mj-lt"/>
                <a:cs typeface="Arial"/>
              </a:rPr>
              <a:t>Encouraging words from WHO, countries, Global Fund, etc. are a great start. </a:t>
            </a:r>
            <a:endParaRPr lang="en-US" dirty="0">
              <a:latin typeface="+mj-lt"/>
              <a:cs typeface="Arial"/>
            </a:endParaRPr>
          </a:p>
          <a:p>
            <a:pPr marL="0" indent="0" eaLnBrk="1" fontAlgn="auto" hangingPunct="1">
              <a:spcAft>
                <a:spcPts val="0"/>
              </a:spcAft>
              <a:buClr>
                <a:schemeClr val="accent3"/>
              </a:buClr>
              <a:buNone/>
              <a:defRPr/>
            </a:pPr>
            <a:endParaRPr lang="en-US" sz="2600" dirty="0">
              <a:latin typeface="+mj-lt"/>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spTree>
    <p:extLst>
      <p:ext uri="{BB962C8B-B14F-4D97-AF65-F5344CB8AC3E}">
        <p14:creationId xmlns:p14="http://schemas.microsoft.com/office/powerpoint/2010/main" val="401931667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362517" y="424553"/>
            <a:ext cx="9362002"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Implication #3</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
        <p:nvSpPr>
          <p:cNvPr id="2" name="Rectangle 1"/>
          <p:cNvSpPr/>
          <p:nvPr/>
        </p:nvSpPr>
        <p:spPr>
          <a:xfrm>
            <a:off x="1564874" y="3871768"/>
            <a:ext cx="9109881" cy="19831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smtClean="0">
                <a:solidFill>
                  <a:prstClr val="black"/>
                </a:solidFill>
                <a:latin typeface="Arial" panose="020B0604020202020204" pitchFamily="34" charset="0"/>
                <a:cs typeface="Arial" panose="020B0604020202020204" pitchFamily="34" charset="0"/>
              </a:rPr>
              <a:t>No more silos. ECHO bridges the worlds of Family </a:t>
            </a:r>
            <a:r>
              <a:rPr lang="en-US" sz="3200" dirty="0">
                <a:solidFill>
                  <a:prstClr val="black"/>
                </a:solidFill>
                <a:latin typeface="Arial" panose="020B0604020202020204" pitchFamily="34" charset="0"/>
                <a:cs typeface="Arial" panose="020B0604020202020204" pitchFamily="34" charset="0"/>
              </a:rPr>
              <a:t>P</a:t>
            </a:r>
            <a:r>
              <a:rPr lang="en-US" sz="3200" noProof="0" dirty="0" err="1" smtClean="0">
                <a:solidFill>
                  <a:prstClr val="black"/>
                </a:solidFill>
                <a:latin typeface="Arial" panose="020B0604020202020204" pitchFamily="34" charset="0"/>
                <a:cs typeface="Arial" panose="020B0604020202020204" pitchFamily="34" charset="0"/>
              </a:rPr>
              <a:t>lanning</a:t>
            </a:r>
            <a:r>
              <a:rPr lang="en-US" sz="3200" noProof="0" dirty="0" smtClean="0">
                <a:solidFill>
                  <a:prstClr val="black"/>
                </a:solidFill>
                <a:latin typeface="Arial" panose="020B0604020202020204" pitchFamily="34" charset="0"/>
                <a:cs typeface="Arial" panose="020B0604020202020204" pitchFamily="34" charset="0"/>
              </a:rPr>
              <a:t> and HIV</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9891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 y="1774825"/>
            <a:ext cx="12129425" cy="2173445"/>
          </a:xfrm>
        </p:spPr>
        <p:txBody>
          <a:bodyPr rtlCol="0">
            <a:normAutofit/>
          </a:bodyPr>
          <a:lstStyle/>
          <a:p>
            <a:pPr eaLnBrk="1" fontAlgn="auto" hangingPunct="1">
              <a:spcBef>
                <a:spcPts val="1400"/>
              </a:spcBef>
              <a:spcAft>
                <a:spcPts val="0"/>
              </a:spcAft>
              <a:defRPr/>
            </a:pPr>
            <a:r>
              <a:rPr lang="en-US" dirty="0" smtClean="0">
                <a:latin typeface="+mj-lt"/>
              </a:rPr>
              <a:t>Contraception and HIV: </a:t>
            </a:r>
            <a:br>
              <a:rPr lang="en-US" dirty="0" smtClean="0">
                <a:latin typeface="+mj-lt"/>
              </a:rPr>
            </a:br>
            <a:r>
              <a:rPr lang="en-US" sz="3200" dirty="0" smtClean="0">
                <a:latin typeface="+mj-lt"/>
              </a:rPr>
              <a:t>update on the evidence and implications for </a:t>
            </a:r>
            <a:r>
              <a:rPr lang="en-US" sz="3200" dirty="0" err="1" smtClean="0">
                <a:latin typeface="+mj-lt"/>
              </a:rPr>
              <a:t>programmes</a:t>
            </a:r>
            <a:r>
              <a:rPr lang="en-US" sz="1200" dirty="0" smtClean="0">
                <a:latin typeface="+mj-lt"/>
              </a:rPr>
              <a:t/>
            </a:r>
            <a:br>
              <a:rPr lang="en-US" sz="1200" dirty="0" smtClean="0">
                <a:latin typeface="+mj-lt"/>
              </a:rPr>
            </a:br>
            <a:r>
              <a:rPr lang="en-US" sz="1200" dirty="0" smtClean="0">
                <a:latin typeface="+mj-lt"/>
              </a:rPr>
              <a:t/>
            </a:r>
            <a:br>
              <a:rPr lang="en-US" sz="1200" dirty="0" smtClean="0">
                <a:latin typeface="+mj-lt"/>
              </a:rPr>
            </a:br>
            <a:r>
              <a:rPr lang="en-US" sz="2600" i="1" dirty="0" smtClean="0">
                <a:solidFill>
                  <a:srgbClr val="5DA9DD"/>
                </a:solidFill>
                <a:latin typeface="+mj-lt"/>
              </a:rPr>
              <a:t>Symposium: </a:t>
            </a:r>
            <a:r>
              <a:rPr lang="en-GB" sz="2600" i="1" dirty="0" smtClean="0">
                <a:solidFill>
                  <a:srgbClr val="5DA9DD"/>
                </a:solidFill>
                <a:latin typeface="+mj-lt"/>
              </a:rPr>
              <a:t>Sexual and reproductive health and HIV prevention</a:t>
            </a:r>
            <a:endParaRPr lang="en-US" sz="2600" i="1" dirty="0">
              <a:solidFill>
                <a:srgbClr val="5DA9DD"/>
              </a:solidFill>
              <a:latin typeface="+mj-lt"/>
              <a:ea typeface="+mj-ea"/>
            </a:endParaRPr>
          </a:p>
        </p:txBody>
      </p:sp>
    </p:spTree>
    <p:extLst>
      <p:ext uri="{BB962C8B-B14F-4D97-AF65-F5344CB8AC3E}">
        <p14:creationId xmlns:p14="http://schemas.microsoft.com/office/powerpoint/2010/main" val="4279215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Implication #3: No more silos</a:t>
            </a:r>
            <a:endParaRPr lang="en-US" altLang="en-US" dirty="0">
              <a:latin typeface="+mj-lt"/>
            </a:endParaRPr>
          </a:p>
        </p:txBody>
      </p:sp>
      <p:sp>
        <p:nvSpPr>
          <p:cNvPr id="16" name="Content Placeholder 1">
            <a:extLst/>
          </p:cNvPr>
          <p:cNvSpPr>
            <a:spLocks noGrp="1"/>
          </p:cNvSpPr>
          <p:nvPr>
            <p:ph idx="1"/>
          </p:nvPr>
        </p:nvSpPr>
        <p:spPr>
          <a:xfrm>
            <a:off x="321954" y="1185863"/>
            <a:ext cx="7012463" cy="4718050"/>
          </a:xfrm>
        </p:spPr>
        <p:txBody>
          <a:bodyPr rtlCol="0">
            <a:noAutofit/>
          </a:bodyPr>
          <a:lstStyle/>
          <a:p>
            <a:pPr marL="274320" indent="-274320" eaLnBrk="1" fontAlgn="auto" hangingPunct="1">
              <a:spcAft>
                <a:spcPts val="0"/>
              </a:spcAft>
              <a:buClr>
                <a:schemeClr val="accent3"/>
              </a:buClr>
              <a:buFont typeface="Wingdings 2"/>
              <a:buChar char=""/>
              <a:defRPr/>
            </a:pPr>
            <a:r>
              <a:rPr lang="en-US" dirty="0" smtClean="0">
                <a:latin typeface="+mj-lt"/>
              </a:rPr>
              <a:t>ECHO has brought together FP and HIV worlds </a:t>
            </a:r>
            <a:r>
              <a:rPr lang="en-US" sz="1800" dirty="0" smtClean="0">
                <a:latin typeface="+mj-lt"/>
              </a:rPr>
              <a:t>(in research, policy, and program)</a:t>
            </a:r>
            <a:r>
              <a:rPr lang="en-US" dirty="0" smtClean="0">
                <a:latin typeface="+mj-lt"/>
              </a:rPr>
              <a:t>. The connection cannot be lost. </a:t>
            </a:r>
          </a:p>
          <a:p>
            <a:pPr marL="274320" indent="-274320" eaLnBrk="1" fontAlgn="auto" hangingPunct="1">
              <a:spcAft>
                <a:spcPts val="0"/>
              </a:spcAft>
              <a:buClr>
                <a:schemeClr val="accent3"/>
              </a:buClr>
              <a:buFont typeface="Wingdings 2"/>
              <a:buChar char=""/>
              <a:defRPr/>
            </a:pPr>
            <a:endParaRPr lang="en-US" sz="1200" dirty="0">
              <a:latin typeface="+mj-lt"/>
            </a:endParaRPr>
          </a:p>
          <a:p>
            <a:pPr marL="274320" indent="-274320" eaLnBrk="1" fontAlgn="auto" hangingPunct="1">
              <a:spcAft>
                <a:spcPts val="0"/>
              </a:spcAft>
              <a:buClr>
                <a:schemeClr val="accent3"/>
              </a:buClr>
              <a:buFont typeface="Wingdings 2"/>
              <a:buChar char=""/>
              <a:defRPr/>
            </a:pPr>
            <a:r>
              <a:rPr lang="en-US" dirty="0" smtClean="0">
                <a:latin typeface="+mj-lt"/>
              </a:rPr>
              <a:t>The HIV world has much to learn from FP: many more decades of program experience, delivery at scale </a:t>
            </a:r>
            <a:r>
              <a:rPr lang="en-US" sz="1800" dirty="0" smtClean="0">
                <a:latin typeface="+mj-lt"/>
              </a:rPr>
              <a:t>(58M+ in Africa, with many fewer resources)</a:t>
            </a:r>
            <a:r>
              <a:rPr lang="en-US" dirty="0" smtClean="0">
                <a:latin typeface="+mj-lt"/>
              </a:rPr>
              <a:t>, and simplified client-centered care. </a:t>
            </a: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4" name="Picture 3"/>
          <p:cNvPicPr>
            <a:picLocks noChangeAspect="1"/>
          </p:cNvPicPr>
          <p:nvPr/>
        </p:nvPicPr>
        <p:blipFill>
          <a:blip r:embed="rId4"/>
          <a:stretch>
            <a:fillRect/>
          </a:stretch>
        </p:blipFill>
        <p:spPr>
          <a:xfrm>
            <a:off x="8657230" y="1185863"/>
            <a:ext cx="3212816" cy="4475197"/>
          </a:xfrm>
          <a:prstGeom prst="rect">
            <a:avLst/>
          </a:prstGeom>
        </p:spPr>
      </p:pic>
      <p:pic>
        <p:nvPicPr>
          <p:cNvPr id="7" name="Picture 4" descr="Image result for prep hiv prevention">
            <a:extLst>
              <a:ext uri="{FF2B5EF4-FFF2-40B4-BE49-F238E27FC236}">
                <a16:creationId xmlns:a16="http://schemas.microsoft.com/office/drawing/2014/main" id="{D9EF0B2E-709D-4D83-AE04-A82E5552C3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914" y="5098289"/>
            <a:ext cx="1406693" cy="995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486A971-323D-4828-BABD-3A49D230D152}"/>
              </a:ext>
            </a:extLst>
          </p:cNvPr>
          <p:cNvPicPr>
            <a:picLocks noChangeAspect="1"/>
          </p:cNvPicPr>
          <p:nvPr/>
        </p:nvPicPr>
        <p:blipFill>
          <a:blip r:embed="rId6"/>
          <a:stretch>
            <a:fillRect/>
          </a:stretch>
        </p:blipFill>
        <p:spPr>
          <a:xfrm>
            <a:off x="7334417" y="3881444"/>
            <a:ext cx="1779800" cy="1184376"/>
          </a:xfrm>
          <a:prstGeom prst="rect">
            <a:avLst/>
          </a:prstGeom>
        </p:spPr>
      </p:pic>
      <p:pic>
        <p:nvPicPr>
          <p:cNvPr id="2052" name="Picture 4" descr="Image result for dmpa-s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3289" y="2662390"/>
            <a:ext cx="1722056" cy="114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086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362517" y="424553"/>
            <a:ext cx="9362002"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Implication #4</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
        <p:nvSpPr>
          <p:cNvPr id="2" name="Rectangle 1"/>
          <p:cNvSpPr/>
          <p:nvPr/>
        </p:nvSpPr>
        <p:spPr>
          <a:xfrm>
            <a:off x="1564874" y="3871768"/>
            <a:ext cx="9109881" cy="19831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STIs</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were too, too common</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61285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Implication #4: STIs</a:t>
            </a:r>
            <a:endParaRPr lang="en-US" altLang="en-US" dirty="0">
              <a:latin typeface="+mj-lt"/>
            </a:endParaRPr>
          </a:p>
        </p:txBody>
      </p:sp>
      <p:sp>
        <p:nvSpPr>
          <p:cNvPr id="16" name="Content Placeholder 1">
            <a:extLst/>
          </p:cNvPr>
          <p:cNvSpPr>
            <a:spLocks noGrp="1"/>
          </p:cNvSpPr>
          <p:nvPr>
            <p:ph idx="1"/>
          </p:nvPr>
        </p:nvSpPr>
        <p:spPr>
          <a:xfrm>
            <a:off x="718380" y="1185863"/>
            <a:ext cx="10972800" cy="4718050"/>
          </a:xfrm>
        </p:spPr>
        <p:txBody>
          <a:bodyPr rtlCol="0">
            <a:noAutofit/>
          </a:bodyPr>
          <a:lstStyle/>
          <a:p>
            <a:pPr marL="274320" indent="-274320" eaLnBrk="1" fontAlgn="auto" hangingPunct="1">
              <a:spcAft>
                <a:spcPts val="0"/>
              </a:spcAft>
              <a:buClr>
                <a:schemeClr val="accent3"/>
              </a:buClr>
              <a:buFont typeface="Wingdings 2"/>
              <a:buChar char=""/>
              <a:defRPr/>
            </a:pPr>
            <a:r>
              <a:rPr lang="en-US" dirty="0" smtClean="0">
                <a:latin typeface="+mj-lt"/>
              </a:rPr>
              <a:t>STI </a:t>
            </a:r>
            <a:r>
              <a:rPr lang="en-US" dirty="0">
                <a:latin typeface="+mj-lt"/>
              </a:rPr>
              <a:t>prevalence and incidence were </a:t>
            </a:r>
            <a:r>
              <a:rPr lang="en-US" dirty="0" smtClean="0">
                <a:latin typeface="+mj-lt"/>
              </a:rPr>
              <a:t>high in ECHO </a:t>
            </a:r>
            <a:r>
              <a:rPr lang="en-US" sz="1800" dirty="0" smtClean="0">
                <a:latin typeface="+mj-lt"/>
              </a:rPr>
              <a:t>(Deese LBPEB16)</a:t>
            </a:r>
            <a:r>
              <a:rPr lang="en-US" dirty="0">
                <a:latin typeface="+mj-lt"/>
              </a:rPr>
              <a:t> </a:t>
            </a:r>
            <a:r>
              <a:rPr lang="en-US" dirty="0" smtClean="0">
                <a:latin typeface="+mj-lt"/>
              </a:rPr>
              <a:t>… and in every other study recently among young women seeking HIV prevention in this setting </a:t>
            </a:r>
            <a:r>
              <a:rPr lang="en-US" sz="1800" dirty="0" smtClean="0">
                <a:latin typeface="+mj-lt"/>
              </a:rPr>
              <a:t>(HPTN 082, POWER, ASPIRE, etc.)</a:t>
            </a:r>
            <a:r>
              <a:rPr lang="en-US" dirty="0" smtClean="0">
                <a:latin typeface="+mj-lt"/>
              </a:rPr>
              <a:t>.</a:t>
            </a:r>
          </a:p>
          <a:p>
            <a:pPr marL="274320" indent="-274320" eaLnBrk="1" fontAlgn="auto" hangingPunct="1">
              <a:spcAft>
                <a:spcPts val="0"/>
              </a:spcAft>
              <a:buClr>
                <a:schemeClr val="accent3"/>
              </a:buClr>
              <a:buFont typeface="Wingdings 2"/>
              <a:buChar char=""/>
              <a:defRPr/>
            </a:pPr>
            <a:endParaRPr lang="en-US" sz="1200" dirty="0">
              <a:latin typeface="+mj-lt"/>
            </a:endParaRPr>
          </a:p>
          <a:p>
            <a:pPr marL="274320" indent="-274320" eaLnBrk="1" fontAlgn="auto" hangingPunct="1">
              <a:spcAft>
                <a:spcPts val="0"/>
              </a:spcAft>
              <a:buClr>
                <a:schemeClr val="accent3"/>
              </a:buClr>
              <a:buFont typeface="Wingdings 2"/>
              <a:buChar char=""/>
              <a:defRPr/>
            </a:pPr>
            <a:r>
              <a:rPr lang="en-US" dirty="0" smtClean="0">
                <a:latin typeface="+mj-lt"/>
              </a:rPr>
              <a:t>New screening, treatment (partner treatment), and prevention strategies for STIs are needed. </a:t>
            </a:r>
            <a:endParaRPr lang="en-US" dirty="0" smtClean="0">
              <a:latin typeface="+mj-lt"/>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spTree>
    <p:extLst>
      <p:ext uri="{BB962C8B-B14F-4D97-AF65-F5344CB8AC3E}">
        <p14:creationId xmlns:p14="http://schemas.microsoft.com/office/powerpoint/2010/main" val="352794341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362517" y="424553"/>
            <a:ext cx="9362002"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Implication #5</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
        <p:nvSpPr>
          <p:cNvPr id="2" name="Rectangle 1"/>
          <p:cNvSpPr/>
          <p:nvPr/>
        </p:nvSpPr>
        <p:spPr>
          <a:xfrm>
            <a:off x="1564874" y="3871768"/>
            <a:ext cx="9109881" cy="19831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prstClr val="black"/>
                </a:solidFill>
                <a:latin typeface="Arial" panose="020B0604020202020204" pitchFamily="34" charset="0"/>
                <a:cs typeface="Arial" panose="020B0604020202020204" pitchFamily="34" charset="0"/>
              </a:rPr>
              <a:t>Integration</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prstClr val="black"/>
                </a:solidFill>
                <a:latin typeface="Arial" panose="020B0604020202020204" pitchFamily="34" charset="0"/>
                <a:cs typeface="Arial" panose="020B0604020202020204" pitchFamily="34" charset="0"/>
              </a:rPr>
              <a:t>Women at the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Enough</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said. </a:t>
            </a:r>
            <a:endPar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83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0" y="222250"/>
            <a:ext cx="12192000" cy="963613"/>
          </a:xfrm>
        </p:spPr>
        <p:txBody>
          <a:bodyPr>
            <a:normAutofit/>
          </a:bodyPr>
          <a:lstStyle/>
          <a:p>
            <a:pPr eaLnBrk="1" hangingPunct="1">
              <a:defRPr/>
            </a:pPr>
            <a:r>
              <a:rPr lang="en-US" altLang="en-US" dirty="0" smtClean="0">
                <a:latin typeface="+mj-lt"/>
              </a:rPr>
              <a:t>Implication #5: Integration, women at the center</a:t>
            </a:r>
            <a:endParaRPr lang="en-US" altLang="en-US" dirty="0">
              <a:latin typeface="+mj-lt"/>
            </a:endParaRPr>
          </a:p>
        </p:txBody>
      </p:sp>
      <p:sp>
        <p:nvSpPr>
          <p:cNvPr id="16" name="Content Placeholder 1">
            <a:extLst/>
          </p:cNvPr>
          <p:cNvSpPr>
            <a:spLocks noGrp="1"/>
          </p:cNvSpPr>
          <p:nvPr>
            <p:ph idx="1"/>
          </p:nvPr>
        </p:nvSpPr>
        <p:spPr>
          <a:xfrm>
            <a:off x="718380" y="1185863"/>
            <a:ext cx="7010477" cy="4718050"/>
          </a:xfrm>
        </p:spPr>
        <p:txBody>
          <a:bodyPr rtlCol="0">
            <a:noAutofit/>
          </a:bodyPr>
          <a:lstStyle/>
          <a:p>
            <a:pPr marL="274320" indent="-274320" eaLnBrk="1" fontAlgn="auto" hangingPunct="1">
              <a:spcAft>
                <a:spcPts val="0"/>
              </a:spcAft>
              <a:buClr>
                <a:schemeClr val="accent3"/>
              </a:buClr>
              <a:buFont typeface="Wingdings 2"/>
              <a:buChar char=""/>
              <a:defRPr/>
            </a:pPr>
            <a:r>
              <a:rPr lang="en-US" dirty="0" smtClean="0">
                <a:latin typeface="+mj-lt"/>
                <a:cs typeface="Arial"/>
              </a:rPr>
              <a:t>High-quality </a:t>
            </a:r>
            <a:r>
              <a:rPr lang="en-US" dirty="0">
                <a:latin typeface="+mj-lt"/>
                <a:cs typeface="Arial"/>
              </a:rPr>
              <a:t>contraceptive services can be delivered in HIV contexts; HIV testing and prevention can be done in FP contexts. </a:t>
            </a:r>
            <a:r>
              <a:rPr lang="en-US" dirty="0" smtClean="0">
                <a:latin typeface="+mj-lt"/>
                <a:cs typeface="Arial"/>
              </a:rPr>
              <a:t>Trust women in making SRH decisions. </a:t>
            </a:r>
          </a:p>
          <a:p>
            <a:pPr marL="274320" indent="-274320" eaLnBrk="1" fontAlgn="auto" hangingPunct="1">
              <a:spcAft>
                <a:spcPts val="0"/>
              </a:spcAft>
              <a:buClr>
                <a:schemeClr val="accent3"/>
              </a:buClr>
              <a:buFont typeface="Wingdings 2"/>
              <a:buChar char=""/>
              <a:defRPr/>
            </a:pPr>
            <a:endParaRPr lang="en-US" sz="1200" dirty="0">
              <a:latin typeface="+mj-lt"/>
              <a:cs typeface="Arial"/>
            </a:endParaRPr>
          </a:p>
          <a:p>
            <a:pPr marL="274320" indent="-274320" eaLnBrk="1" fontAlgn="auto" hangingPunct="1">
              <a:spcAft>
                <a:spcPts val="0"/>
              </a:spcAft>
              <a:buClr>
                <a:schemeClr val="accent3"/>
              </a:buClr>
              <a:buFont typeface="Wingdings 2"/>
              <a:buChar char=""/>
              <a:defRPr/>
            </a:pPr>
            <a:r>
              <a:rPr lang="en-US" dirty="0" smtClean="0">
                <a:latin typeface="+mj-lt"/>
                <a:cs typeface="Arial"/>
              </a:rPr>
              <a:t>Women want HIV &amp; FP services in the same room, same provider, same moment. </a:t>
            </a: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3" name="Picture 2"/>
          <p:cNvPicPr>
            <a:picLocks noChangeAspect="1"/>
          </p:cNvPicPr>
          <p:nvPr/>
        </p:nvPicPr>
        <p:blipFill>
          <a:blip r:embed="rId4"/>
          <a:stretch>
            <a:fillRect/>
          </a:stretch>
        </p:blipFill>
        <p:spPr>
          <a:xfrm>
            <a:off x="7925431" y="1185863"/>
            <a:ext cx="3342232" cy="4764333"/>
          </a:xfrm>
          <a:prstGeom prst="rect">
            <a:avLst/>
          </a:prstGeom>
        </p:spPr>
      </p:pic>
      <p:pic>
        <p:nvPicPr>
          <p:cNvPr id="5" name="Picture 4"/>
          <p:cNvPicPr>
            <a:picLocks noChangeAspect="1"/>
          </p:cNvPicPr>
          <p:nvPr/>
        </p:nvPicPr>
        <p:blipFill>
          <a:blip r:embed="rId5"/>
          <a:stretch>
            <a:fillRect/>
          </a:stretch>
        </p:blipFill>
        <p:spPr>
          <a:xfrm>
            <a:off x="11267663" y="5551002"/>
            <a:ext cx="629474" cy="303888"/>
          </a:xfrm>
          <a:prstGeom prst="rect">
            <a:avLst/>
          </a:prstGeom>
        </p:spPr>
      </p:pic>
    </p:spTree>
    <p:extLst>
      <p:ext uri="{BB962C8B-B14F-4D97-AF65-F5344CB8AC3E}">
        <p14:creationId xmlns:p14="http://schemas.microsoft.com/office/powerpoint/2010/main" val="390758819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362517" y="424553"/>
            <a:ext cx="9362002"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Thank you</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Tree>
    <p:extLst>
      <p:ext uri="{BB962C8B-B14F-4D97-AF65-F5344CB8AC3E}">
        <p14:creationId xmlns:p14="http://schemas.microsoft.com/office/powerpoint/2010/main" val="371851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Acknowledgements </a:t>
            </a:r>
            <a:endParaRPr lang="en-US" altLang="en-US" dirty="0">
              <a:latin typeface="+mj-lt"/>
            </a:endParaRPr>
          </a:p>
        </p:txBody>
      </p:sp>
      <p:sp>
        <p:nvSpPr>
          <p:cNvPr id="16" name="Content Placeholder 1">
            <a:extLst/>
          </p:cNvPr>
          <p:cNvSpPr>
            <a:spLocks noGrp="1"/>
          </p:cNvSpPr>
          <p:nvPr>
            <p:ph idx="1"/>
          </p:nvPr>
        </p:nvSpPr>
        <p:spPr>
          <a:xfrm>
            <a:off x="609600" y="1185863"/>
            <a:ext cx="10972800" cy="4718050"/>
          </a:xfrm>
        </p:spPr>
        <p:txBody>
          <a:bodyPr rtlCol="0">
            <a:noAutofit/>
          </a:bodyPr>
          <a:lstStyle/>
          <a:p>
            <a:pPr>
              <a:buClr>
                <a:schemeClr val="accent3"/>
              </a:buClr>
            </a:pPr>
            <a:r>
              <a:rPr lang="en-US" sz="2200" dirty="0" smtClean="0">
                <a:latin typeface="+mj-lt"/>
              </a:rPr>
              <a:t>The ECHO Consortium thanks the </a:t>
            </a:r>
            <a:r>
              <a:rPr lang="en-US" sz="2200" dirty="0">
                <a:latin typeface="+mj-lt"/>
              </a:rPr>
              <a:t>women who participated in this study for their motivation and dedication and the communities that supported this work. We are grateful to the members of the trial’s Data and Safety Monitoring Board, Global Community Advisory Group and local community advisory boards at each trial site, and overseeing ethics review committees for their expertise and guidance. </a:t>
            </a:r>
          </a:p>
          <a:p>
            <a:pPr>
              <a:buClr>
                <a:schemeClr val="accent3"/>
              </a:buClr>
            </a:pPr>
            <a:endParaRPr lang="en-US" sz="2200" dirty="0">
              <a:latin typeface="+mj-lt"/>
            </a:endParaRPr>
          </a:p>
          <a:p>
            <a:pPr>
              <a:buClr>
                <a:schemeClr val="accent3"/>
              </a:buClr>
            </a:pPr>
            <a:r>
              <a:rPr lang="en-US" sz="2200" dirty="0">
                <a:latin typeface="+mj-lt"/>
              </a:rPr>
              <a:t>The ECHO Trial is dedicated to the memory of Dr. Ward Cates.</a:t>
            </a:r>
          </a:p>
          <a:p>
            <a:pPr>
              <a:buClr>
                <a:schemeClr val="accent3"/>
              </a:buClr>
            </a:pPr>
            <a:endParaRPr lang="en-US" sz="2200" dirty="0">
              <a:latin typeface="+mj-lt"/>
            </a:endParaRPr>
          </a:p>
          <a:p>
            <a:pPr>
              <a:buClr>
                <a:schemeClr val="accent3"/>
              </a:buClr>
            </a:pPr>
            <a:r>
              <a:rPr lang="en-US" sz="2200" dirty="0">
                <a:latin typeface="+mj-lt"/>
              </a:rPr>
              <a:t>We are grateful to the ECHO funders:  </a:t>
            </a: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5" name="Content Placeholder 5">
            <a:extLst>
              <a:ext uri="{FF2B5EF4-FFF2-40B4-BE49-F238E27FC236}">
                <a16:creationId xmlns:a16="http://schemas.microsoft.com/office/drawing/2014/main" id="{5C3D1761-9C48-45EA-9B8B-92C8AEA88A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638" y="3141186"/>
            <a:ext cx="959463" cy="1199026"/>
          </a:xfrm>
          <a:prstGeom prst="rect">
            <a:avLst/>
          </a:prstGeom>
        </p:spPr>
      </p:pic>
      <p:pic>
        <p:nvPicPr>
          <p:cNvPr id="6" name="Picture 5" descr="http://afhea.org/Graphes/logo_BM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501" y="5220390"/>
            <a:ext cx="1553578" cy="41959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6524744" y="5024350"/>
            <a:ext cx="1455669" cy="640080"/>
          </a:xfrm>
          <a:prstGeom prst="rect">
            <a:avLst/>
          </a:prstGeom>
        </p:spPr>
      </p:pic>
      <p:pic>
        <p:nvPicPr>
          <p:cNvPr id="8" name="Picture 7"/>
          <p:cNvPicPr>
            <a:picLocks noChangeAspect="1"/>
          </p:cNvPicPr>
          <p:nvPr/>
        </p:nvPicPr>
        <p:blipFill>
          <a:blip r:embed="rId7"/>
          <a:stretch>
            <a:fillRect/>
          </a:stretch>
        </p:blipFill>
        <p:spPr>
          <a:xfrm>
            <a:off x="8180219" y="5024350"/>
            <a:ext cx="1263316" cy="640080"/>
          </a:xfrm>
          <a:prstGeom prst="rect">
            <a:avLst/>
          </a:prstGeom>
        </p:spPr>
      </p:pic>
      <p:pic>
        <p:nvPicPr>
          <p:cNvPr id="9" name="Picture 8"/>
          <p:cNvPicPr>
            <a:picLocks noChangeAspect="1"/>
          </p:cNvPicPr>
          <p:nvPr/>
        </p:nvPicPr>
        <p:blipFill>
          <a:blip r:embed="rId8"/>
          <a:stretch>
            <a:fillRect/>
          </a:stretch>
        </p:blipFill>
        <p:spPr>
          <a:xfrm>
            <a:off x="9919274" y="5001830"/>
            <a:ext cx="714102" cy="731520"/>
          </a:xfrm>
          <a:prstGeom prst="rect">
            <a:avLst/>
          </a:prstGeom>
        </p:spPr>
      </p:pic>
      <p:pic>
        <p:nvPicPr>
          <p:cNvPr id="10" name="Picture 9"/>
          <p:cNvPicPr>
            <a:picLocks noChangeAspect="1"/>
          </p:cNvPicPr>
          <p:nvPr/>
        </p:nvPicPr>
        <p:blipFill>
          <a:blip r:embed="rId9"/>
          <a:stretch>
            <a:fillRect/>
          </a:stretch>
        </p:blipFill>
        <p:spPr>
          <a:xfrm>
            <a:off x="4693994" y="5034300"/>
            <a:ext cx="1554480" cy="620181"/>
          </a:xfrm>
          <a:prstGeom prst="rect">
            <a:avLst/>
          </a:prstGeom>
        </p:spPr>
      </p:pic>
      <p:pic>
        <p:nvPicPr>
          <p:cNvPr id="11" name="Picture 10">
            <a:extLst>
              <a:ext uri="{FF2B5EF4-FFF2-40B4-BE49-F238E27FC236}">
                <a16:creationId xmlns:a16="http://schemas.microsoft.com/office/drawing/2014/main" id="{8D47A0F5-9C26-42A3-A519-2006FF2FAD77}"/>
              </a:ext>
            </a:extLst>
          </p:cNvPr>
          <p:cNvPicPr>
            <a:picLocks noChangeAspect="1"/>
          </p:cNvPicPr>
          <p:nvPr/>
        </p:nvPicPr>
        <p:blipFill>
          <a:blip r:embed="rId10"/>
          <a:stretch>
            <a:fillRect/>
          </a:stretch>
        </p:blipFill>
        <p:spPr>
          <a:xfrm>
            <a:off x="3343515" y="5001830"/>
            <a:ext cx="1424036" cy="878897"/>
          </a:xfrm>
          <a:prstGeom prst="rect">
            <a:avLst/>
          </a:prstGeom>
        </p:spPr>
      </p:pic>
    </p:spTree>
    <p:extLst>
      <p:ext uri="{BB962C8B-B14F-4D97-AF65-F5344CB8AC3E}">
        <p14:creationId xmlns:p14="http://schemas.microsoft.com/office/powerpoint/2010/main" val="76618052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 y="1774825"/>
            <a:ext cx="12129425" cy="2173445"/>
          </a:xfrm>
        </p:spPr>
        <p:txBody>
          <a:bodyPr rtlCol="0">
            <a:normAutofit/>
          </a:bodyPr>
          <a:lstStyle/>
          <a:p>
            <a:pPr eaLnBrk="1" fontAlgn="auto" hangingPunct="1">
              <a:spcBef>
                <a:spcPts val="1400"/>
              </a:spcBef>
              <a:spcAft>
                <a:spcPts val="0"/>
              </a:spcAft>
              <a:defRPr/>
            </a:pPr>
            <a:r>
              <a:rPr lang="en-US" dirty="0" smtClean="0">
                <a:latin typeface="+mj-lt"/>
              </a:rPr>
              <a:t>Contraception and HIV: </a:t>
            </a:r>
            <a:br>
              <a:rPr lang="en-US" dirty="0" smtClean="0">
                <a:latin typeface="+mj-lt"/>
              </a:rPr>
            </a:br>
            <a:r>
              <a:rPr lang="en-US" sz="3200" dirty="0" smtClean="0">
                <a:latin typeface="+mj-lt"/>
              </a:rPr>
              <a:t>update on the evidence </a:t>
            </a:r>
            <a:r>
              <a:rPr lang="en-US" sz="3200" dirty="0" smtClean="0">
                <a:solidFill>
                  <a:schemeClr val="accent2">
                    <a:lumMod val="20000"/>
                    <a:lumOff val="80000"/>
                  </a:schemeClr>
                </a:solidFill>
                <a:latin typeface="+mj-lt"/>
              </a:rPr>
              <a:t>and implications for </a:t>
            </a:r>
            <a:r>
              <a:rPr lang="en-US" sz="3200" dirty="0" err="1" smtClean="0">
                <a:solidFill>
                  <a:schemeClr val="accent2">
                    <a:lumMod val="20000"/>
                    <a:lumOff val="80000"/>
                  </a:schemeClr>
                </a:solidFill>
                <a:latin typeface="+mj-lt"/>
              </a:rPr>
              <a:t>programmes</a:t>
            </a:r>
            <a:r>
              <a:rPr lang="en-US" sz="1200" dirty="0" smtClean="0">
                <a:latin typeface="+mj-lt"/>
              </a:rPr>
              <a:t/>
            </a:r>
            <a:br>
              <a:rPr lang="en-US" sz="1200" dirty="0" smtClean="0">
                <a:latin typeface="+mj-lt"/>
              </a:rPr>
            </a:br>
            <a:r>
              <a:rPr lang="en-US" sz="1200" dirty="0" smtClean="0">
                <a:latin typeface="+mj-lt"/>
              </a:rPr>
              <a:t/>
            </a:r>
            <a:br>
              <a:rPr lang="en-US" sz="1200" dirty="0" smtClean="0">
                <a:latin typeface="+mj-lt"/>
              </a:rPr>
            </a:br>
            <a:r>
              <a:rPr lang="en-US" sz="2600" i="1" dirty="0" smtClean="0">
                <a:solidFill>
                  <a:srgbClr val="5DA9DD"/>
                </a:solidFill>
                <a:latin typeface="+mj-lt"/>
              </a:rPr>
              <a:t>Symposium: </a:t>
            </a:r>
            <a:r>
              <a:rPr lang="en-GB" sz="2600" i="1" dirty="0" smtClean="0">
                <a:solidFill>
                  <a:srgbClr val="5DA9DD"/>
                </a:solidFill>
                <a:latin typeface="+mj-lt"/>
              </a:rPr>
              <a:t>Sexual and reproductive health and HIV prevention</a:t>
            </a:r>
            <a:endParaRPr lang="en-US" sz="2600" i="1" dirty="0">
              <a:solidFill>
                <a:srgbClr val="5DA9DD"/>
              </a:solidFill>
              <a:latin typeface="+mj-lt"/>
              <a:ea typeface="+mj-ea"/>
            </a:endParaRPr>
          </a:p>
        </p:txBody>
      </p:sp>
    </p:spTree>
    <p:extLst>
      <p:ext uri="{BB962C8B-B14F-4D97-AF65-F5344CB8AC3E}">
        <p14:creationId xmlns:p14="http://schemas.microsoft.com/office/powerpoint/2010/main" val="1505366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ECHO</a:t>
            </a:r>
            <a:endParaRPr lang="en-US" altLang="en-US" dirty="0">
              <a:latin typeface="+mj-lt"/>
            </a:endParaRPr>
          </a:p>
        </p:txBody>
      </p:sp>
      <p:pic>
        <p:nvPicPr>
          <p:cNvPr id="2" name="Picture 1"/>
          <p:cNvPicPr>
            <a:picLocks noChangeAspect="1"/>
          </p:cNvPicPr>
          <p:nvPr/>
        </p:nvPicPr>
        <p:blipFill>
          <a:blip r:embed="rId3"/>
          <a:stretch>
            <a:fillRect/>
          </a:stretch>
        </p:blipFill>
        <p:spPr>
          <a:xfrm>
            <a:off x="10718463" y="6203358"/>
            <a:ext cx="1214459" cy="585083"/>
          </a:xfrm>
          <a:prstGeom prst="rect">
            <a:avLst/>
          </a:prstGeom>
        </p:spPr>
      </p:pic>
      <p:sp>
        <p:nvSpPr>
          <p:cNvPr id="6" name="Title 3"/>
          <p:cNvSpPr txBox="1">
            <a:spLocks/>
          </p:cNvSpPr>
          <p:nvPr/>
        </p:nvSpPr>
        <p:spPr>
          <a:xfrm>
            <a:off x="6556917" y="4188320"/>
            <a:ext cx="4928839" cy="167722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Calibri Light" pitchFamily="34" charset="0"/>
                <a:ea typeface="+mj-ea"/>
                <a:cs typeface="+mj-cs"/>
              </a:defRPr>
            </a:lvl1pPr>
          </a:lstStyle>
          <a:p>
            <a:pPr algn="ctr"/>
            <a:r>
              <a:rPr lang="en-US" sz="1900" b="1" dirty="0" smtClean="0">
                <a:latin typeface="+mj-lt"/>
              </a:rPr>
              <a:t>Results published </a:t>
            </a:r>
            <a:r>
              <a:rPr lang="en-US" sz="1900" b="1" i="1" dirty="0" smtClean="0">
                <a:latin typeface="+mj-lt"/>
              </a:rPr>
              <a:t>The Lancet</a:t>
            </a:r>
            <a:r>
              <a:rPr lang="en-US" sz="1900" b="1" dirty="0" smtClean="0">
                <a:latin typeface="+mj-lt"/>
              </a:rPr>
              <a:t> Online First: </a:t>
            </a:r>
          </a:p>
          <a:p>
            <a:pPr algn="ctr"/>
            <a:r>
              <a:rPr lang="en-GB" sz="1900" u="sng" dirty="0">
                <a:latin typeface="+mj-lt"/>
                <a:hlinkClick r:id="rId4"/>
              </a:rPr>
              <a:t>http://www.thelancet.com/journals/lancet/article/PIIS0140-6736(19)31288-7/fulltext</a:t>
            </a:r>
            <a:r>
              <a:rPr lang="en-GB" sz="1900" dirty="0">
                <a:latin typeface="+mj-lt"/>
              </a:rPr>
              <a:t> </a:t>
            </a:r>
            <a:endParaRPr lang="en-US" sz="1900" dirty="0">
              <a:latin typeface="+mj-lt"/>
            </a:endParaRPr>
          </a:p>
          <a:p>
            <a:endParaRPr lang="en-ZA" b="1" u="sng" dirty="0"/>
          </a:p>
        </p:txBody>
      </p:sp>
      <p:sp>
        <p:nvSpPr>
          <p:cNvPr id="4" name="AutoShape 2" descr="https://www.saaids.co.za/.cm4all/uproc.php/0/LOGOS/.Header%20FINAL.jpg/scale?_=166eccdb07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www.saaids.co.za/.cm4all/uproc.php/0/LOGOS/.Header%20FINAL.jpg/scale?_=166eccdb07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652" y="3862284"/>
            <a:ext cx="5091852" cy="1668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1721159" y="1364281"/>
            <a:ext cx="9146155" cy="2038844"/>
          </a:xfrm>
          <a:prstGeom prst="rect">
            <a:avLst/>
          </a:prstGeom>
        </p:spPr>
      </p:pic>
    </p:spTree>
    <p:extLst>
      <p:ext uri="{BB962C8B-B14F-4D97-AF65-F5344CB8AC3E}">
        <p14:creationId xmlns:p14="http://schemas.microsoft.com/office/powerpoint/2010/main" val="391285263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992315" y="424553"/>
            <a:ext cx="8299847"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Why ECHO?</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Tree>
    <p:extLst>
      <p:ext uri="{BB962C8B-B14F-4D97-AF65-F5344CB8AC3E}">
        <p14:creationId xmlns:p14="http://schemas.microsoft.com/office/powerpoint/2010/main" val="3916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ECHO starting point</a:t>
            </a:r>
            <a:endParaRPr lang="en-US" altLang="en-US" dirty="0">
              <a:latin typeface="+mj-lt"/>
            </a:endParaRPr>
          </a:p>
        </p:txBody>
      </p:sp>
      <p:sp>
        <p:nvSpPr>
          <p:cNvPr id="16" name="Content Placeholder 1">
            <a:extLst/>
          </p:cNvPr>
          <p:cNvSpPr>
            <a:spLocks noGrp="1"/>
          </p:cNvSpPr>
          <p:nvPr>
            <p:ph idx="1"/>
          </p:nvPr>
        </p:nvSpPr>
        <p:spPr>
          <a:xfrm>
            <a:off x="275063" y="1185863"/>
            <a:ext cx="4509544" cy="4718050"/>
          </a:xfrm>
        </p:spPr>
        <p:txBody>
          <a:bodyPr rtlCol="0">
            <a:noAutofit/>
          </a:bodyPr>
          <a:lstStyle/>
          <a:p>
            <a:pPr defTabSz="685800" eaLnBrk="1" fontAlgn="auto" hangingPunct="1">
              <a:spcAft>
                <a:spcPts val="0"/>
              </a:spcAft>
              <a:buClr>
                <a:prstClr val="white">
                  <a:lumMod val="50000"/>
                </a:prstClr>
              </a:buClr>
              <a:defRPr/>
            </a:pPr>
            <a:r>
              <a:rPr lang="en-US" altLang="en-US" sz="2800" dirty="0" smtClean="0">
                <a:solidFill>
                  <a:schemeClr val="tx1"/>
                </a:solidFill>
                <a:latin typeface="+mj-lt"/>
              </a:rPr>
              <a:t>Women </a:t>
            </a:r>
            <a:r>
              <a:rPr lang="en-US" altLang="en-US" sz="2800" dirty="0">
                <a:solidFill>
                  <a:schemeClr val="tx1"/>
                </a:solidFill>
                <a:latin typeface="+mj-lt"/>
              </a:rPr>
              <a:t>represent half of those living with HIV and the majority of new infections. </a:t>
            </a:r>
            <a:endParaRPr lang="en-US" altLang="en-US" sz="2800" dirty="0" smtClean="0">
              <a:solidFill>
                <a:schemeClr val="tx1"/>
              </a:solidFill>
              <a:latin typeface="+mj-lt"/>
            </a:endParaRPr>
          </a:p>
          <a:p>
            <a:pPr defTabSz="685800" eaLnBrk="1" fontAlgn="auto" hangingPunct="1">
              <a:spcAft>
                <a:spcPts val="0"/>
              </a:spcAft>
              <a:buClr>
                <a:prstClr val="white">
                  <a:lumMod val="50000"/>
                </a:prstClr>
              </a:buClr>
              <a:defRPr/>
            </a:pPr>
            <a:r>
              <a:rPr lang="en-US" altLang="en-US" sz="2800" dirty="0" smtClean="0">
                <a:solidFill>
                  <a:schemeClr val="tx1"/>
                </a:solidFill>
                <a:latin typeface="+mj-lt"/>
              </a:rPr>
              <a:t>Safe </a:t>
            </a:r>
            <a:r>
              <a:rPr lang="en-US" altLang="en-US" sz="2800" dirty="0">
                <a:solidFill>
                  <a:schemeClr val="tx1"/>
                </a:solidFill>
                <a:latin typeface="+mj-lt"/>
              </a:rPr>
              <a:t>and effective contraception is essential to the health and development of women, children and communities worldwide.</a:t>
            </a:r>
          </a:p>
          <a:p>
            <a:pPr marL="274320" indent="-274320" eaLnBrk="1" fontAlgn="auto" hangingPunct="1">
              <a:spcAft>
                <a:spcPts val="0"/>
              </a:spcAft>
              <a:buClr>
                <a:schemeClr val="accent3"/>
              </a:buClr>
              <a:buFont typeface="Wingdings 2"/>
              <a:buChar char=""/>
              <a:defRPr/>
            </a:pPr>
            <a:endParaRPr lang="en-US" sz="2600" dirty="0" smtClean="0">
              <a:solidFill>
                <a:schemeClr val="tx1"/>
              </a:solidFill>
              <a:latin typeface="+mj-lt"/>
              <a:ea typeface="+mn-ea"/>
              <a:cs typeface="Arial"/>
            </a:endParaRPr>
          </a:p>
          <a:p>
            <a:pPr marL="274320" indent="-274320" eaLnBrk="1" fontAlgn="auto" hangingPunct="1">
              <a:spcAft>
                <a:spcPts val="0"/>
              </a:spcAft>
              <a:buClr>
                <a:schemeClr val="accent3"/>
              </a:buClr>
              <a:buFont typeface="Wingdings 2"/>
              <a:buChar char=""/>
              <a:defRPr/>
            </a:pPr>
            <a:endParaRPr lang="en-US" sz="2600" dirty="0">
              <a:solidFill>
                <a:schemeClr val="tx1"/>
              </a:solidFill>
              <a:latin typeface="+mj-lt"/>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solidFill>
                <a:schemeClr val="tx1"/>
              </a:solidFill>
              <a:latin typeface="+mj-lt"/>
              <a:ea typeface="+mn-ea"/>
              <a:cs typeface="Arial"/>
            </a:endParaRPr>
          </a:p>
          <a:p>
            <a:pPr marL="274320" indent="-274320" eaLnBrk="1" fontAlgn="auto" hangingPunct="1">
              <a:spcAft>
                <a:spcPts val="0"/>
              </a:spcAft>
              <a:buClr>
                <a:schemeClr val="accent3"/>
              </a:buClr>
              <a:buFont typeface="Wingdings 2"/>
              <a:buChar char=""/>
              <a:defRPr/>
            </a:pPr>
            <a:endParaRPr lang="en-US" sz="2600" dirty="0">
              <a:solidFill>
                <a:schemeClr val="tx1"/>
              </a:solidFill>
              <a:latin typeface="+mj-lt"/>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5" name="Picture 4" descr="Picture 037"/>
          <p:cNvPicPr>
            <a:picLocks noChangeAspect="1" noChangeArrowheads="1"/>
          </p:cNvPicPr>
          <p:nvPr/>
        </p:nvPicPr>
        <p:blipFill rotWithShape="1">
          <a:blip r:embed="rId4">
            <a:extLst>
              <a:ext uri="{28A0092B-C50C-407E-A947-70E740481C1C}">
                <a14:useLocalDpi xmlns:a14="http://schemas.microsoft.com/office/drawing/2010/main" val="0"/>
              </a:ext>
            </a:extLst>
          </a:blip>
          <a:srcRect b="27498"/>
          <a:stretch/>
        </p:blipFill>
        <p:spPr bwMode="auto">
          <a:xfrm>
            <a:off x="5609063" y="1185863"/>
            <a:ext cx="6095265" cy="444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46882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30 years of unresolved questions</a:t>
            </a:r>
            <a:endParaRPr lang="en-US" altLang="en-US" dirty="0">
              <a:latin typeface="+mj-lt"/>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344" y="1155869"/>
            <a:ext cx="5714740" cy="169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stretch>
            <a:fillRect/>
          </a:stretch>
        </p:blipFill>
        <p:spPr>
          <a:xfrm>
            <a:off x="462678" y="4220200"/>
            <a:ext cx="4569189" cy="1573120"/>
          </a:xfrm>
          <a:prstGeom prst="rect">
            <a:avLst/>
          </a:prstGeom>
        </p:spPr>
      </p:pic>
      <p:pic>
        <p:nvPicPr>
          <p:cNvPr id="8" name="Picture 7"/>
          <p:cNvPicPr>
            <a:picLocks noChangeAspect="1"/>
          </p:cNvPicPr>
          <p:nvPr/>
        </p:nvPicPr>
        <p:blipFill>
          <a:blip r:embed="rId6"/>
          <a:stretch>
            <a:fillRect/>
          </a:stretch>
        </p:blipFill>
        <p:spPr>
          <a:xfrm>
            <a:off x="2043594" y="2304919"/>
            <a:ext cx="4902748" cy="2236466"/>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6313">
            <a:off x="6863742" y="1158248"/>
            <a:ext cx="2562318" cy="3293611"/>
          </a:xfrm>
          <a:prstGeom prst="rect">
            <a:avLst/>
          </a:prstGeom>
          <a:ln>
            <a:solidFill>
              <a:schemeClr val="tx1">
                <a:lumMod val="65000"/>
                <a:lumOff val="35000"/>
              </a:schemeClr>
            </a:solidFill>
          </a:ln>
          <a:effectLst>
            <a:innerShdw blurRad="63500" dist="50800" dir="18900000">
              <a:prstClr val="black">
                <a:alpha val="50000"/>
              </a:prstClr>
            </a:innerShdw>
          </a:effectLst>
        </p:spPr>
      </p:pic>
      <p:pic>
        <p:nvPicPr>
          <p:cNvPr id="10" name="Picture 9" descr="Screen Clipping"/>
          <p:cNvPicPr>
            <a:picLocks noChangeAspect="1"/>
          </p:cNvPicPr>
          <p:nvPr/>
        </p:nvPicPr>
        <p:blipFill rotWithShape="1">
          <a:blip r:embed="rId8">
            <a:extLst>
              <a:ext uri="{28A0092B-C50C-407E-A947-70E740481C1C}">
                <a14:useLocalDpi xmlns:a14="http://schemas.microsoft.com/office/drawing/2010/main" val="0"/>
              </a:ext>
            </a:extLst>
          </a:blip>
          <a:srcRect r="5943"/>
          <a:stretch/>
        </p:blipFill>
        <p:spPr>
          <a:xfrm rot="21055534">
            <a:off x="4284420" y="1339926"/>
            <a:ext cx="2835797" cy="3649093"/>
          </a:xfrm>
          <a:prstGeom prst="rect">
            <a:avLst/>
          </a:prstGeom>
          <a:ln>
            <a:solidFill>
              <a:schemeClr val="tx1">
                <a:lumMod val="65000"/>
                <a:lumOff val="35000"/>
              </a:schemeClr>
            </a:solidFill>
          </a:ln>
          <a:effectLst>
            <a:innerShdw blurRad="63500" dist="50800" dir="13500000">
              <a:prstClr val="black">
                <a:alpha val="50000"/>
              </a:prstClr>
            </a:innerShdw>
          </a:effectLst>
        </p:spPr>
      </p:pic>
      <p:pic>
        <p:nvPicPr>
          <p:cNvPr id="11" name="Picture 10"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21427">
            <a:off x="9311301" y="1369410"/>
            <a:ext cx="2539988" cy="3109795"/>
          </a:xfrm>
          <a:prstGeom prst="rect">
            <a:avLst/>
          </a:prstGeom>
          <a:ln>
            <a:solidFill>
              <a:schemeClr val="bg1">
                <a:lumMod val="50000"/>
              </a:schemeClr>
            </a:solidFill>
          </a:ln>
          <a:effectLst>
            <a:innerShdw blurRad="63500" dist="50800" dir="18900000">
              <a:prstClr val="black">
                <a:alpha val="50000"/>
              </a:prstClr>
            </a:innerShdw>
          </a:effectLst>
        </p:spPr>
      </p:pic>
      <p:pic>
        <p:nvPicPr>
          <p:cNvPr id="12" name="Picture 11"/>
          <p:cNvPicPr>
            <a:picLocks noChangeAspect="1"/>
          </p:cNvPicPr>
          <p:nvPr/>
        </p:nvPicPr>
        <p:blipFill>
          <a:blip r:embed="rId10"/>
          <a:stretch>
            <a:fillRect/>
          </a:stretch>
        </p:blipFill>
        <p:spPr>
          <a:xfrm rot="468863">
            <a:off x="6416803" y="4160539"/>
            <a:ext cx="3972199" cy="1679407"/>
          </a:xfrm>
          <a:prstGeom prst="rect">
            <a:avLst/>
          </a:prstGeom>
          <a:ln>
            <a:solidFill>
              <a:schemeClr val="tx1">
                <a:lumMod val="65000"/>
                <a:lumOff val="35000"/>
              </a:schemeClr>
            </a:solidFill>
          </a:ln>
        </p:spPr>
      </p:pic>
      <p:pic>
        <p:nvPicPr>
          <p:cNvPr id="13" name="Picture 12" descr="Contraceptives Double HIV Risk Newspaper Article.pdf - Adobe Reader"/>
          <p:cNvPicPr>
            <a:picLocks noChangeAspect="1"/>
          </p:cNvPicPr>
          <p:nvPr/>
        </p:nvPicPr>
        <p:blipFill rotWithShape="1">
          <a:blip r:embed="rId11" cstate="print">
            <a:extLst>
              <a:ext uri="{28A0092B-C50C-407E-A947-70E740481C1C}">
                <a14:useLocalDpi xmlns:a14="http://schemas.microsoft.com/office/drawing/2010/main" val="0"/>
              </a:ext>
            </a:extLst>
          </a:blip>
          <a:srcRect l="7751" t="19004" r="6937" b="8813"/>
          <a:stretch/>
        </p:blipFill>
        <p:spPr>
          <a:xfrm>
            <a:off x="6274417" y="2429528"/>
            <a:ext cx="3319571" cy="2481774"/>
          </a:xfrm>
          <a:prstGeom prst="rect">
            <a:avLst/>
          </a:prstGeom>
          <a:ln w="38100">
            <a:solidFill>
              <a:schemeClr val="tx2">
                <a:lumMod val="60000"/>
                <a:lumOff val="40000"/>
              </a:schemeClr>
            </a:solidFill>
          </a:ln>
          <a:effectLst>
            <a:innerShdw blurRad="63500" dist="50800" dir="2700000">
              <a:prstClr val="black">
                <a:alpha val="50000"/>
              </a:prstClr>
            </a:innerShdw>
          </a:effectLst>
          <a:scene3d>
            <a:camera prst="isometricOffAxis1Right"/>
            <a:lightRig rig="threePt" dir="t"/>
          </a:scene3d>
        </p:spPr>
      </p:pic>
    </p:spTree>
    <p:extLst>
      <p:ext uri="{BB962C8B-B14F-4D97-AF65-F5344CB8AC3E}">
        <p14:creationId xmlns:p14="http://schemas.microsoft.com/office/powerpoint/2010/main" val="26198112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a:extLst/>
          </p:cNvPr>
          <p:cNvSpPr>
            <a:spLocks noGrp="1" noChangeArrowheads="1"/>
          </p:cNvSpPr>
          <p:nvPr>
            <p:ph type="title"/>
          </p:nvPr>
        </p:nvSpPr>
        <p:spPr>
          <a:xfrm>
            <a:off x="609600" y="222250"/>
            <a:ext cx="10972800" cy="963613"/>
          </a:xfrm>
        </p:spPr>
        <p:txBody>
          <a:bodyPr/>
          <a:lstStyle/>
          <a:p>
            <a:pPr eaLnBrk="1" hangingPunct="1">
              <a:defRPr/>
            </a:pPr>
            <a:r>
              <a:rPr lang="en-US" altLang="en-US" dirty="0" smtClean="0">
                <a:latin typeface="+mj-lt"/>
              </a:rPr>
              <a:t>Women’s right to know</a:t>
            </a:r>
            <a:endParaRPr lang="en-US" altLang="en-US" dirty="0">
              <a:latin typeface="+mj-lt"/>
            </a:endParaRPr>
          </a:p>
        </p:txBody>
      </p:sp>
      <p:sp>
        <p:nvSpPr>
          <p:cNvPr id="16" name="Content Placeholder 1">
            <a:extLst/>
          </p:cNvPr>
          <p:cNvSpPr>
            <a:spLocks noGrp="1"/>
          </p:cNvSpPr>
          <p:nvPr>
            <p:ph idx="1"/>
          </p:nvPr>
        </p:nvSpPr>
        <p:spPr>
          <a:xfrm>
            <a:off x="323385" y="1204759"/>
            <a:ext cx="11470153" cy="4718050"/>
          </a:xfrm>
        </p:spPr>
        <p:txBody>
          <a:bodyPr rtlCol="0">
            <a:noAutofit/>
          </a:bodyPr>
          <a:lstStyle/>
          <a:p>
            <a:pPr marL="274320" indent="-274320" eaLnBrk="1" fontAlgn="auto" hangingPunct="1">
              <a:spcAft>
                <a:spcPts val="0"/>
              </a:spcAft>
              <a:buClr>
                <a:schemeClr val="accent3"/>
              </a:buClr>
              <a:buFont typeface="Wingdings 2"/>
              <a:buChar char=""/>
              <a:defRPr/>
            </a:pPr>
            <a:r>
              <a:rPr lang="en-ZA" sz="2400" dirty="0">
                <a:latin typeface="+mj-lt"/>
              </a:rPr>
              <a:t>Women need to know whether certain contraceptives increase their chances of getting HIV. This information will help them make informed choices about which contraceptive they want to use and which HIV prevention methods they need.</a:t>
            </a: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smtClean="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a:p>
            <a:pPr marL="274320" indent="-274320" eaLnBrk="1" fontAlgn="auto" hangingPunct="1">
              <a:spcAft>
                <a:spcPts val="0"/>
              </a:spcAft>
              <a:buClr>
                <a:schemeClr val="accent3"/>
              </a:buClr>
              <a:buFont typeface="Wingdings 2"/>
              <a:buChar char=""/>
              <a:defRPr/>
            </a:pPr>
            <a:endParaRPr lang="en-US" sz="2600" dirty="0">
              <a:latin typeface="Arial"/>
              <a:ea typeface="+mn-ea"/>
              <a:cs typeface="Arial"/>
            </a:endParaRPr>
          </a:p>
        </p:txBody>
      </p:sp>
      <p:pic>
        <p:nvPicPr>
          <p:cNvPr id="2" name="Picture 1"/>
          <p:cNvPicPr>
            <a:picLocks noChangeAspect="1"/>
          </p:cNvPicPr>
          <p:nvPr/>
        </p:nvPicPr>
        <p:blipFill>
          <a:blip r:embed="rId3"/>
          <a:stretch>
            <a:fillRect/>
          </a:stretch>
        </p:blipFill>
        <p:spPr>
          <a:xfrm>
            <a:off x="10771649" y="6200964"/>
            <a:ext cx="1231998" cy="5935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598" y="2611084"/>
            <a:ext cx="3450803" cy="2300535"/>
          </a:xfrm>
          <a:prstGeom prst="rect">
            <a:avLst/>
          </a:prstGeom>
        </p:spPr>
      </p:pic>
      <p:sp>
        <p:nvSpPr>
          <p:cNvPr id="6" name="Rectangle 5"/>
          <p:cNvSpPr/>
          <p:nvPr/>
        </p:nvSpPr>
        <p:spPr>
          <a:xfrm>
            <a:off x="1527717" y="5000635"/>
            <a:ext cx="906594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mn-cs"/>
              </a:rPr>
              <a:t>A </a:t>
            </a:r>
            <a:r>
              <a:rPr kumimoji="0" lang="en-US" sz="1800" b="1" i="0" u="none" strike="noStrike" kern="1200" cap="none" spc="0" normalizeH="0" baseline="0" noProof="0" dirty="0" err="1">
                <a:ln>
                  <a:noFill/>
                </a:ln>
                <a:solidFill>
                  <a:prstClr val="black"/>
                </a:solidFill>
                <a:effectLst/>
                <a:uLnTx/>
                <a:uFillTx/>
                <a:latin typeface="+mj-lt"/>
                <a:ea typeface="+mn-ea"/>
                <a:cs typeface="+mn-cs"/>
              </a:rPr>
              <a:t>randomised</a:t>
            </a:r>
            <a:r>
              <a:rPr kumimoji="0" lang="en-US" sz="1800" b="1" i="0" u="none" strike="noStrike" kern="1200" cap="none" spc="0" normalizeH="0" baseline="0" noProof="0" dirty="0">
                <a:ln>
                  <a:noFill/>
                </a:ln>
                <a:solidFill>
                  <a:prstClr val="black"/>
                </a:solidFill>
                <a:effectLst/>
                <a:uLnTx/>
                <a:uFillTx/>
                <a:latin typeface="+mj-lt"/>
                <a:ea typeface="+mn-ea"/>
                <a:cs typeface="+mn-cs"/>
              </a:rPr>
              <a:t> trial provides the highest quality evidence to enable women to make fully informed choices, inform clear counselling messages for clinicians, and offer guidance for policymakers and programs. </a:t>
            </a:r>
          </a:p>
        </p:txBody>
      </p:sp>
    </p:spTree>
    <p:extLst>
      <p:ext uri="{BB962C8B-B14F-4D97-AF65-F5344CB8AC3E}">
        <p14:creationId xmlns:p14="http://schemas.microsoft.com/office/powerpoint/2010/main" val="1187533073"/>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96d67ab7-68dc-441d-9d3e-7ef8537130a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Presentation on brainstorming">
  <a:themeElements>
    <a:clrScheme name="Custom 1">
      <a:dk1>
        <a:sysClr val="windowText" lastClr="000000"/>
      </a:dk1>
      <a:lt1>
        <a:sysClr val="window" lastClr="FFFFFF"/>
      </a:lt1>
      <a:dk2>
        <a:srgbClr val="4A2249"/>
      </a:dk2>
      <a:lt2>
        <a:srgbClr val="EAE5EB"/>
      </a:lt2>
      <a:accent1>
        <a:srgbClr val="2F2F2F"/>
      </a:accent1>
      <a:accent2>
        <a:srgbClr val="632E62"/>
      </a:accent2>
      <a:accent3>
        <a:srgbClr val="B969B8"/>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ECHO ppt template with acknowledgment_05 Nov 2015" id="{92FC3F45-DA57-46EC-9060-D9AD1F5D40E2}" vid="{B7287847-66F1-4000-A616-7CEA4877FA12}"/>
    </a:ext>
  </a:extLst>
</a:theme>
</file>

<file path=ppt/theme/theme2.xml><?xml version="1.0" encoding="utf-8"?>
<a:theme xmlns:a="http://schemas.openxmlformats.org/drawingml/2006/main" name="4_Presentation on brainstorming">
  <a:themeElements>
    <a:clrScheme name="Custom 1">
      <a:dk1>
        <a:sysClr val="windowText" lastClr="000000"/>
      </a:dk1>
      <a:lt1>
        <a:sysClr val="window" lastClr="FFFFFF"/>
      </a:lt1>
      <a:dk2>
        <a:srgbClr val="4A2249"/>
      </a:dk2>
      <a:lt2>
        <a:srgbClr val="EAE5EB"/>
      </a:lt2>
      <a:accent1>
        <a:srgbClr val="2F2F2F"/>
      </a:accent1>
      <a:accent2>
        <a:srgbClr val="632E62"/>
      </a:accent2>
      <a:accent3>
        <a:srgbClr val="B969B8"/>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ECHO ppt template with acknowledgment_05 Nov 2015" id="{92FC3F45-DA57-46EC-9060-D9AD1F5D40E2}" vid="{B7287847-66F1-4000-A616-7CEA4877FA12}"/>
    </a:ext>
  </a:extLst>
</a:theme>
</file>

<file path=ppt/theme/theme3.xml><?xml version="1.0" encoding="utf-8"?>
<a:theme xmlns:a="http://schemas.openxmlformats.org/drawingml/2006/main" name="IAS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84A40260EB5F43B88BC5F1479040EA" ma:contentTypeVersion="5" ma:contentTypeDescription="Create a new document." ma:contentTypeScope="" ma:versionID="3d15a5346a134bb95267ef4e547d60ce">
  <xsd:schema xmlns:xsd="http://www.w3.org/2001/XMLSchema" xmlns:xs="http://www.w3.org/2001/XMLSchema" xmlns:p="http://schemas.microsoft.com/office/2006/metadata/properties" xmlns:ns2="186faf66-23a5-4193-a95e-18a8310225dd" xmlns:ns3="6ea9717d-f272-442e-b82f-ba14c292c300" targetNamespace="http://schemas.microsoft.com/office/2006/metadata/properties" ma:root="true" ma:fieldsID="53893456732c8059eea19f92ba97d4eb" ns2:_="" ns3:_="">
    <xsd:import namespace="186faf66-23a5-4193-a95e-18a8310225dd"/>
    <xsd:import namespace="6ea9717d-f272-442e-b82f-ba14c292c300"/>
    <xsd:element name="properties">
      <xsd:complexType>
        <xsd:sequence>
          <xsd:element name="documentManagement">
            <xsd:complexType>
              <xsd:all>
                <xsd:element ref="ns2:Document_x0020_Category" minOccurs="0"/>
                <xsd:element ref="ns2:Document_x0020_Type"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faf66-23a5-4193-a95e-18a8310225dd" elementFormDefault="qualified">
    <xsd:import namespace="http://schemas.microsoft.com/office/2006/documentManagement/types"/>
    <xsd:import namespace="http://schemas.microsoft.com/office/infopath/2007/PartnerControls"/>
    <xsd:element name="Document_x0020_Category" ma:index="8" nillable="true" ma:displayName="Document Category" ma:format="Dropdown" ma:internalName="Document_x0020_Category">
      <xsd:simpleType>
        <xsd:restriction base="dms:Choice">
          <xsd:enumeration value="Accountability"/>
          <xsd:enumeration value="Admin"/>
          <xsd:enumeration value="Ancillary Supply"/>
          <xsd:enumeration value="Authorisations, Approvals"/>
          <xsd:enumeration value="Clinical Supplies"/>
          <xsd:enumeration value="Consent"/>
          <xsd:enumeration value="Correspondence (to and from site)"/>
          <xsd:enumeration value="Data Management"/>
          <xsd:enumeration value="DSMB"/>
          <xsd:enumeration value="IRB"/>
          <xsd:enumeration value="Local Laboratory"/>
          <xsd:enumeration value="Meetings/conference Calls Minutes"/>
          <xsd:enumeration value="MOH"/>
          <xsd:enumeration value="Monitoring"/>
          <xsd:enumeration value="Protocol"/>
          <xsd:enumeration value="Protocol Violation"/>
          <xsd:enumeration value="Site Staff"/>
          <xsd:enumeration value="Study Product"/>
        </xsd:restriction>
      </xsd:simpleType>
    </xsd:element>
    <xsd:element name="Document_x0020_Type" ma:index="9" nillable="true" ma:displayName="Document Type" ma:format="Dropdown" ma:internalName="Document_x0020_Type">
      <xsd:simpleType>
        <xsd:restriction base="dms:Choice">
          <xsd:enumeration value="Approval RA/QA"/>
          <xsd:enumeration value="Approval Local Govt"/>
          <xsd:enumeration value="Agenda"/>
          <xsd:enumeration value="CDA"/>
          <xsd:enumeration value="Certificate of Analysis (CoA)"/>
          <xsd:enumeration value="Clinical Supply Accountability"/>
          <xsd:enumeration value="Consent"/>
          <xsd:enumeration value="Correspondence"/>
          <xsd:enumeration value="Contract"/>
          <xsd:enumeration value="DSMB report"/>
          <xsd:enumeration value="Drug and Clinical supplies correspondence"/>
          <xsd:enumeration value="Drug request, order, receipt, shipment"/>
          <xsd:enumeration value="Drug Import/Export permission"/>
          <xsd:enumeration value="eDC"/>
          <xsd:enumeration value="GMP"/>
          <xsd:enumeration value="Investigator Brochure"/>
          <xsd:enumeration value="Investigator Financial Disclosure Statement"/>
          <xsd:enumeration value="Insurance"/>
          <xsd:enumeration value="IRB Assurance"/>
          <xsd:enumeration value="IRB Submission"/>
          <xsd:enumeration value="IRB Approval"/>
          <xsd:enumeration value="IRB Initial Submission/Approval"/>
          <xsd:enumeration value="IRB Membership"/>
          <xsd:enumeration value="IRB blank approved ICF/IAF"/>
          <xsd:enumeration value="IRB Approved advertisement, part. material"/>
          <xsd:enumeration value="IRB Correspondence"/>
          <xsd:enumeration value="IRB Annual Reports"/>
          <xsd:enumeration value="IRB Reports"/>
          <xsd:enumeration value="Lab Manual"/>
          <xsd:enumeration value="Label"/>
          <xsd:enumeration value="Local Laboratory SOPs"/>
          <xsd:enumeration value="Local Lab Normal Ranges"/>
          <xsd:enumeration value="Local Lab Director CV"/>
          <xsd:enumeration value="Material Tranfer Authorisation"/>
          <xsd:enumeration value="Medical Licenses"/>
          <xsd:enumeration value="Local Lab records of retained body fluids/tissue samples"/>
          <xsd:enumeration value="Meetings/Conference Call Minutes"/>
          <xsd:enumeration value="Monitoring Reports (site assessment reports)"/>
          <xsd:enumeration value="Monitor Visit Log"/>
          <xsd:enumeration value="Monitor Correspondence"/>
          <xsd:enumeration value="Presentation"/>
          <xsd:enumeration value="Protocol"/>
          <xsd:enumeration value="Protocol Signed Page"/>
          <xsd:enumeration value="Protocol Violation"/>
          <xsd:enumeration value="Protocol Violation Sponsor confirmation"/>
          <xsd:enumeration value="Protocol Violation Lttr to IRB"/>
          <xsd:enumeration value="Questionnaire"/>
          <xsd:enumeration value="Report"/>
          <xsd:enumeration value="SAE Reports"/>
          <xsd:enumeration value="Site Evaluation Questionnaire"/>
          <xsd:enumeration value="Site SOPs"/>
          <xsd:enumeration value="Site Staff List and Delegation of Duties"/>
          <xsd:enumeration value="Shipment Records"/>
          <xsd:enumeration value="Staff CVs"/>
          <xsd:enumeration value="Staff GCP Cert."/>
          <xsd:enumeration value="Staff Human Subjects/Research Ethics Cert."/>
          <xsd:enumeration value="Staff Study specific Cert."/>
          <xsd:enumeration value="Staff Other Cert."/>
          <xsd:enumeration value="Staff IATA Cert."/>
          <xsd:enumeration value="Statement of Investigator (equivalent 1572)"/>
          <xsd:enumeration value="Study Close Out"/>
          <xsd:enumeration value="Submission Local Govt"/>
          <xsd:enumeration value="TA"/>
          <xsd:enumeration value="Training Certificate"/>
          <xsd:enumeration value="Training Document"/>
          <xsd:enumeration value="Training Log"/>
          <xsd:enumeration value="Template"/>
        </xsd:restriction>
      </xsd:simpleType>
    </xsd:element>
  </xsd:schema>
  <xsd:schema xmlns:xsd="http://www.w3.org/2001/XMLSchema" xmlns:xs="http://www.w3.org/2001/XMLSchema" xmlns:dms="http://schemas.microsoft.com/office/2006/documentManagement/types" xmlns:pc="http://schemas.microsoft.com/office/infopath/2007/PartnerControls" targetNamespace="6ea9717d-f272-442e-b82f-ba14c292c3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186faf66-23a5-4193-a95e-18a8310225dd" xsi:nil="true"/>
    <Document_x0020_Type xmlns="186faf66-23a5-4193-a95e-18a8310225dd" xsi:nil="true"/>
  </documentManagement>
</p:properties>
</file>

<file path=customXml/itemProps1.xml><?xml version="1.0" encoding="utf-8"?>
<ds:datastoreItem xmlns:ds="http://schemas.openxmlformats.org/officeDocument/2006/customXml" ds:itemID="{4D7F486A-EB2E-4255-989F-E896B914C4DB}">
  <ds:schemaRefs>
    <ds:schemaRef ds:uri="http://schemas.microsoft.com/sharepoint/v3/contenttype/forms"/>
  </ds:schemaRefs>
</ds:datastoreItem>
</file>

<file path=customXml/itemProps2.xml><?xml version="1.0" encoding="utf-8"?>
<ds:datastoreItem xmlns:ds="http://schemas.openxmlformats.org/officeDocument/2006/customXml" ds:itemID="{BE51E5EC-3876-48E7-89DB-2AE8C4ED0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faf66-23a5-4193-a95e-18a8310225dd"/>
    <ds:schemaRef ds:uri="6ea9717d-f272-442e-b82f-ba14c292c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A33D8F-879D-41FC-BE6B-F47ED0C6B7A3}">
  <ds:schemaRefs>
    <ds:schemaRef ds:uri="http://purl.org/dc/elements/1.1/"/>
    <ds:schemaRef ds:uri="http://purl.org/dc/dcmitype/"/>
    <ds:schemaRef ds:uri="6ea9717d-f272-442e-b82f-ba14c292c300"/>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186faf66-23a5-4193-a95e-18a8310225dd"/>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1642</Words>
  <Application>Microsoft Office PowerPoint</Application>
  <PresentationFormat>Widescreen</PresentationFormat>
  <Paragraphs>272</Paragraphs>
  <Slides>36</Slides>
  <Notes>25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36</vt:i4>
      </vt:variant>
    </vt:vector>
  </HeadingPairs>
  <TitlesOfParts>
    <vt:vector size="50" baseType="lpstr">
      <vt:lpstr>MS PGothic</vt:lpstr>
      <vt:lpstr>Arial</vt:lpstr>
      <vt:lpstr>Calibri</vt:lpstr>
      <vt:lpstr>Calibri Light</vt:lpstr>
      <vt:lpstr>Century Gothic</vt:lpstr>
      <vt:lpstr>Courier New</vt:lpstr>
      <vt:lpstr>Franklin Gothic Book</vt:lpstr>
      <vt:lpstr>Raleway</vt:lpstr>
      <vt:lpstr>Symbol</vt:lpstr>
      <vt:lpstr>Wingdings</vt:lpstr>
      <vt:lpstr>Wingdings 2</vt:lpstr>
      <vt:lpstr>2_Presentation on brainstorming</vt:lpstr>
      <vt:lpstr>4_Presentation on brainstorming</vt:lpstr>
      <vt:lpstr>IAS2019</vt:lpstr>
      <vt:lpstr>Contraception and HIV:  update on the evidence and implications for programmes  Symposium: Sexual and reproductive health and HIV prevention</vt:lpstr>
      <vt:lpstr>Disclosures</vt:lpstr>
      <vt:lpstr>Contraception and HIV:  update on the evidence and implications for programmes  Symposium: Sexual and reproductive health and HIV prevention</vt:lpstr>
      <vt:lpstr>Contraception and HIV:  update on the evidence and implications for programmes  Symposium: Sexual and reproductive health and HIV prevention</vt:lpstr>
      <vt:lpstr>ECHO</vt:lpstr>
      <vt:lpstr>PowerPoint Presentation</vt:lpstr>
      <vt:lpstr>ECHO starting point</vt:lpstr>
      <vt:lpstr>30 years of unresolved questions</vt:lpstr>
      <vt:lpstr>Women’s right to know</vt:lpstr>
      <vt:lpstr>PowerPoint Presentation</vt:lpstr>
      <vt:lpstr>Design</vt:lpstr>
      <vt:lpstr>Statistical design</vt:lpstr>
      <vt:lpstr>ECHO consortium</vt:lpstr>
      <vt:lpstr>Population and follow-up</vt:lpstr>
      <vt:lpstr>PowerPoint Presentation</vt:lpstr>
      <vt:lpstr>Enrolment and randomised assignment</vt:lpstr>
      <vt:lpstr>Participant characteristics</vt:lpstr>
      <vt:lpstr>Follow-up</vt:lpstr>
      <vt:lpstr>Rate of new HIV infections </vt:lpstr>
      <vt:lpstr>HIV incidence </vt:lpstr>
      <vt:lpstr>Pregnancy and safety </vt:lpstr>
      <vt:lpstr>PowerPoint Presentation</vt:lpstr>
      <vt:lpstr>Summary</vt:lpstr>
      <vt:lpstr>Contraception and HIV:  update on the evidence and implications for programmes  Symposium: Sexual and reproductive health and HIV prevention</vt:lpstr>
      <vt:lpstr>PowerPoint Presentation</vt:lpstr>
      <vt:lpstr>Implication #1: HC &amp; HIV </vt:lpstr>
      <vt:lpstr>PowerPoint Presentation</vt:lpstr>
      <vt:lpstr>Implication #2: Not business as usual</vt:lpstr>
      <vt:lpstr>PowerPoint Presentation</vt:lpstr>
      <vt:lpstr>Implication #3: No more silos</vt:lpstr>
      <vt:lpstr>PowerPoint Presentation</vt:lpstr>
      <vt:lpstr>Implication #4: STIs</vt:lpstr>
      <vt:lpstr>PowerPoint Presentation</vt:lpstr>
      <vt:lpstr>Implication #5: Integration, women at the center</vt:lpstr>
      <vt:lpstr>PowerPoint Presentation</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2016-04-22T14:46:35Z</dcterms:created>
  <dcterms:modified xsi:type="dcterms:W3CDTF">2019-07-24T15:02:53Z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y fmtid="{D5CDD505-2E9C-101B-9397-08002B2CF9AE}" pid="3" name="_NewReviewCycle">
    <vt:lpwstr/>
  </property>
  <property fmtid="{D5CDD505-2E9C-101B-9397-08002B2CF9AE}" pid="4" name="ContentTypeId">
    <vt:lpwstr>0x0101008284A40260EB5F43B88BC5F1479040EA</vt:lpwstr>
  </property>
</Properties>
</file>